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2"/>
  </p:sldMasterIdLst>
  <p:notesMasterIdLst>
    <p:notesMasterId r:id="rId15"/>
  </p:notesMasterIdLst>
  <p:handoutMasterIdLst>
    <p:handoutMasterId r:id="rId16"/>
  </p:handoutMasterIdLst>
  <p:sldIdLst>
    <p:sldId id="256" r:id="rId3"/>
    <p:sldId id="287" r:id="rId4"/>
    <p:sldId id="258" r:id="rId5"/>
    <p:sldId id="257" r:id="rId6"/>
    <p:sldId id="290" r:id="rId7"/>
    <p:sldId id="276" r:id="rId8"/>
    <p:sldId id="260" r:id="rId9"/>
    <p:sldId id="282" r:id="rId10"/>
    <p:sldId id="291" r:id="rId11"/>
    <p:sldId id="263" r:id="rId12"/>
    <p:sldId id="272" r:id="rId13"/>
    <p:sldId id="279" r:id="rId14"/>
  </p:sldIdLst>
  <p:sldSz cx="9144000" cy="6858000" type="screen4x3"/>
  <p:notesSz cx="6870700" cy="9653588"/>
  <p:embeddedFontLst>
    <p:embeddedFont>
      <p:font typeface="Perpetua" pitchFamily="18" charset="0"/>
      <p:regular r:id="rId17"/>
      <p:bold r:id="rId18"/>
      <p:italic r:id="rId19"/>
      <p:boldItalic r:id="rId20"/>
    </p:embeddedFont>
    <p:embeddedFont>
      <p:font typeface="Segoe UI" pitchFamily="34" charset="0"/>
      <p:regular r:id="rId21"/>
      <p:bold r:id="rId22"/>
      <p:italic r:id="rId23"/>
      <p:boldItalic r:id="rId24"/>
    </p:embeddedFont>
    <p:embeddedFont>
      <p:font typeface="Calibri"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FFCC"/>
    <a:srgbClr val="FFFF79"/>
    <a:srgbClr val="EFF3BF"/>
    <a:srgbClr val="000000"/>
    <a:srgbClr val="99CCFF"/>
    <a:srgbClr val="CC6600"/>
    <a:srgbClr val="6699FF"/>
    <a:srgbClr val="E0F371"/>
    <a:srgbClr val="CAD6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76" autoAdjust="0"/>
    <p:restoredTop sz="92196" autoAdjust="0"/>
  </p:normalViewPr>
  <p:slideViewPr>
    <p:cSldViewPr>
      <p:cViewPr>
        <p:scale>
          <a:sx n="75" d="100"/>
          <a:sy n="75" d="100"/>
        </p:scale>
        <p:origin x="-780" y="4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2532" y="-108"/>
      </p:cViewPr>
      <p:guideLst>
        <p:guide orient="horz" pos="3041"/>
        <p:guide pos="216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1.xml"/><Relationship Id="rId21"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Master" Target="slideMasters/slideMaster1.xml"/><Relationship Id="rId16" Type="http://schemas.openxmlformats.org/officeDocument/2006/relationships/handoutMaster" Target="handoutMasters/handoutMaster1.xml"/><Relationship Id="rId20" Type="http://schemas.openxmlformats.org/officeDocument/2006/relationships/font" Target="fonts/font4.fntdata"/><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8.xml"/><Relationship Id="rId19" Type="http://schemas.openxmlformats.org/officeDocument/2006/relationships/font" Target="fonts/font3.fntdata"/><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AD8522-E1D8-4100-9F9C-B922C6893C90}" type="doc">
      <dgm:prSet loTypeId="urn:microsoft.com/office/officeart/2005/8/layout/process4" loCatId="list" qsTypeId="urn:microsoft.com/office/officeart/2005/8/quickstyle/simple2" qsCatId="simple" csTypeId="urn:microsoft.com/office/officeart/2005/8/colors/colorful1#4" csCatId="colorful" phldr="1"/>
      <dgm:spPr/>
      <dgm:t>
        <a:bodyPr/>
        <a:lstStyle/>
        <a:p>
          <a:endParaRPr lang="en-US"/>
        </a:p>
      </dgm:t>
    </dgm:pt>
    <dgm:pt modelId="{EC912083-46BA-47EC-834F-B53C28E6D0BD}">
      <dgm:prSet phldrT="[Text]" custT="1"/>
      <dgm:spPr/>
      <dgm:t>
        <a:bodyPr/>
        <a:lstStyle/>
        <a:p>
          <a:pPr algn="l"/>
          <a:r>
            <a:rPr lang="en-US" sz="2000" baseline="0" dirty="0" smtClean="0">
              <a:solidFill>
                <a:schemeClr val="tx2"/>
              </a:solidFill>
            </a:rPr>
            <a:t>Profit </a:t>
          </a:r>
          <a:endParaRPr lang="en-US" sz="2000" baseline="0" dirty="0">
            <a:solidFill>
              <a:schemeClr val="tx2"/>
            </a:solidFill>
          </a:endParaRPr>
        </a:p>
      </dgm:t>
    </dgm:pt>
    <dgm:pt modelId="{F1078060-4F1D-4792-900A-9DC3C71D1776}" type="parTrans" cxnId="{58B63ADD-6CB4-4181-ADBB-3F961B5EAB75}">
      <dgm:prSet/>
      <dgm:spPr/>
      <dgm:t>
        <a:bodyPr/>
        <a:lstStyle/>
        <a:p>
          <a:endParaRPr lang="en-US"/>
        </a:p>
      </dgm:t>
    </dgm:pt>
    <dgm:pt modelId="{B4159C30-DBE3-473F-B6E7-4D39883C930F}" type="sibTrans" cxnId="{58B63ADD-6CB4-4181-ADBB-3F961B5EAB75}">
      <dgm:prSet/>
      <dgm:spPr/>
      <dgm:t>
        <a:bodyPr/>
        <a:lstStyle/>
        <a:p>
          <a:endParaRPr lang="en-US"/>
        </a:p>
      </dgm:t>
    </dgm:pt>
    <dgm:pt modelId="{7D9721FF-F132-4A33-9D46-32772EE7A991}">
      <dgm:prSet phldrT="[Text]" custT="1"/>
      <dgm:spPr/>
      <dgm:t>
        <a:bodyPr/>
        <a:lstStyle/>
        <a:p>
          <a:pPr algn="l"/>
          <a:r>
            <a:rPr lang="en-US" sz="2000" baseline="0" dirty="0" smtClean="0">
              <a:solidFill>
                <a:schemeClr val="tx2"/>
              </a:solidFill>
            </a:rPr>
            <a:t>Health</a:t>
          </a:r>
          <a:endParaRPr lang="en-US" sz="2000" baseline="0" dirty="0">
            <a:solidFill>
              <a:schemeClr val="tx2"/>
            </a:solidFill>
          </a:endParaRPr>
        </a:p>
      </dgm:t>
    </dgm:pt>
    <dgm:pt modelId="{873FACA0-56CF-4B30-A5EB-AA110FF4AF48}" type="parTrans" cxnId="{9EF2A5BA-A858-4630-A288-D9368E197FC4}">
      <dgm:prSet/>
      <dgm:spPr/>
      <dgm:t>
        <a:bodyPr/>
        <a:lstStyle/>
        <a:p>
          <a:endParaRPr lang="en-AU"/>
        </a:p>
      </dgm:t>
    </dgm:pt>
    <dgm:pt modelId="{DA1B2A96-4677-497A-B622-0DCA69CE299E}" type="sibTrans" cxnId="{9EF2A5BA-A858-4630-A288-D9368E197FC4}">
      <dgm:prSet/>
      <dgm:spPr/>
      <dgm:t>
        <a:bodyPr/>
        <a:lstStyle/>
        <a:p>
          <a:endParaRPr lang="en-AU"/>
        </a:p>
      </dgm:t>
    </dgm:pt>
    <dgm:pt modelId="{C4795F52-1147-4A95-A3B7-5C8105919C46}">
      <dgm:prSet phldrT="[Text]" custT="1"/>
      <dgm:spPr/>
      <dgm:t>
        <a:bodyPr/>
        <a:lstStyle/>
        <a:p>
          <a:pPr algn="l"/>
          <a:r>
            <a:rPr lang="en-US" sz="2000" baseline="0" dirty="0" smtClean="0">
              <a:solidFill>
                <a:schemeClr val="tx2"/>
              </a:solidFill>
            </a:rPr>
            <a:t>Wealth</a:t>
          </a:r>
          <a:endParaRPr lang="en-US" sz="2000" baseline="0" dirty="0">
            <a:solidFill>
              <a:schemeClr val="tx2"/>
            </a:solidFill>
          </a:endParaRPr>
        </a:p>
      </dgm:t>
    </dgm:pt>
    <dgm:pt modelId="{278898ED-DDA9-4D6E-9929-38D6189105F0}" type="parTrans" cxnId="{EF39E18B-269C-4DDA-A3A0-C271F045A6A6}">
      <dgm:prSet/>
      <dgm:spPr/>
      <dgm:t>
        <a:bodyPr/>
        <a:lstStyle/>
        <a:p>
          <a:endParaRPr lang="en-AU"/>
        </a:p>
      </dgm:t>
    </dgm:pt>
    <dgm:pt modelId="{8F01A1C3-92D2-4CB8-BB4F-1A428C13B7C6}" type="sibTrans" cxnId="{EF39E18B-269C-4DDA-A3A0-C271F045A6A6}">
      <dgm:prSet/>
      <dgm:spPr/>
      <dgm:t>
        <a:bodyPr/>
        <a:lstStyle/>
        <a:p>
          <a:endParaRPr lang="en-AU"/>
        </a:p>
      </dgm:t>
    </dgm:pt>
    <dgm:pt modelId="{0ECC1261-DE37-471A-BBAF-8A9EF0832DD1}">
      <dgm:prSet custT="1"/>
      <dgm:spPr/>
      <dgm:t>
        <a:bodyPr/>
        <a:lstStyle/>
        <a:p>
          <a:r>
            <a:rPr lang="en-US" sz="2000" b="1" dirty="0" smtClean="0"/>
            <a:t>Managing household finances effectively can be a bit of a juggling act to find the optimum mix of each.</a:t>
          </a:r>
          <a:endParaRPr lang="en-US" sz="2000" b="1" dirty="0"/>
        </a:p>
      </dgm:t>
    </dgm:pt>
    <dgm:pt modelId="{6310B39F-30C8-4E7D-B755-2FB2A918A234}" type="sibTrans" cxnId="{E16113F5-885F-4AC6-9D45-E3460FB99C4B}">
      <dgm:prSet/>
      <dgm:spPr/>
      <dgm:t>
        <a:bodyPr/>
        <a:lstStyle/>
        <a:p>
          <a:endParaRPr lang="en-US"/>
        </a:p>
      </dgm:t>
    </dgm:pt>
    <dgm:pt modelId="{C76AE7F9-B4A4-4E85-9F94-8CDA0562A38A}" type="parTrans" cxnId="{E16113F5-885F-4AC6-9D45-E3460FB99C4B}">
      <dgm:prSet/>
      <dgm:spPr/>
      <dgm:t>
        <a:bodyPr/>
        <a:lstStyle/>
        <a:p>
          <a:endParaRPr lang="en-US"/>
        </a:p>
      </dgm:t>
    </dgm:pt>
    <dgm:pt modelId="{CAA7E34F-8C71-4DE1-A3B3-FD4407265503}" type="pres">
      <dgm:prSet presAssocID="{1BAD8522-E1D8-4100-9F9C-B922C6893C90}" presName="Name0" presStyleCnt="0">
        <dgm:presLayoutVars>
          <dgm:dir/>
          <dgm:animLvl val="lvl"/>
          <dgm:resizeHandles val="exact"/>
        </dgm:presLayoutVars>
      </dgm:prSet>
      <dgm:spPr/>
      <dgm:t>
        <a:bodyPr/>
        <a:lstStyle/>
        <a:p>
          <a:endParaRPr lang="en-US"/>
        </a:p>
      </dgm:t>
    </dgm:pt>
    <dgm:pt modelId="{82FC48F0-152D-4F86-A091-327121FEAF5D}" type="pres">
      <dgm:prSet presAssocID="{0ECC1261-DE37-471A-BBAF-8A9EF0832DD1}" presName="boxAndChildren" presStyleCnt="0"/>
      <dgm:spPr/>
    </dgm:pt>
    <dgm:pt modelId="{BB51B0C3-9C51-4E01-BE00-D8E557072BBB}" type="pres">
      <dgm:prSet presAssocID="{0ECC1261-DE37-471A-BBAF-8A9EF0832DD1}" presName="parentTextBox" presStyleLbl="node1" presStyleIdx="0" presStyleCnt="4"/>
      <dgm:spPr/>
      <dgm:t>
        <a:bodyPr/>
        <a:lstStyle/>
        <a:p>
          <a:endParaRPr lang="en-AU"/>
        </a:p>
      </dgm:t>
    </dgm:pt>
    <dgm:pt modelId="{9A7706A2-577A-46AC-AB1A-E003FD872C1A}" type="pres">
      <dgm:prSet presAssocID="{DA1B2A96-4677-497A-B622-0DCA69CE299E}" presName="sp" presStyleCnt="0"/>
      <dgm:spPr/>
    </dgm:pt>
    <dgm:pt modelId="{5A8E9E6A-BC91-49EE-B7FA-7E2A5625C315}" type="pres">
      <dgm:prSet presAssocID="{7D9721FF-F132-4A33-9D46-32772EE7A991}" presName="arrowAndChildren" presStyleCnt="0"/>
      <dgm:spPr/>
    </dgm:pt>
    <dgm:pt modelId="{48C7CDAB-91B9-476E-A301-CD7EB69B6FA1}" type="pres">
      <dgm:prSet presAssocID="{7D9721FF-F132-4A33-9D46-32772EE7A991}" presName="parentTextArrow" presStyleLbl="node1" presStyleIdx="1" presStyleCnt="4"/>
      <dgm:spPr/>
      <dgm:t>
        <a:bodyPr/>
        <a:lstStyle/>
        <a:p>
          <a:endParaRPr lang="en-AU"/>
        </a:p>
      </dgm:t>
    </dgm:pt>
    <dgm:pt modelId="{9E0F8442-C477-47B8-8538-5A52274E248A}" type="pres">
      <dgm:prSet presAssocID="{8F01A1C3-92D2-4CB8-BB4F-1A428C13B7C6}" presName="sp" presStyleCnt="0"/>
      <dgm:spPr/>
    </dgm:pt>
    <dgm:pt modelId="{FBB3D1E7-C05F-4EFB-9852-42E0CA06D45C}" type="pres">
      <dgm:prSet presAssocID="{C4795F52-1147-4A95-A3B7-5C8105919C46}" presName="arrowAndChildren" presStyleCnt="0"/>
      <dgm:spPr/>
    </dgm:pt>
    <dgm:pt modelId="{35CA36F7-BD7A-4CB8-A75B-EFDC1347596D}" type="pres">
      <dgm:prSet presAssocID="{C4795F52-1147-4A95-A3B7-5C8105919C46}" presName="parentTextArrow" presStyleLbl="node1" presStyleIdx="2" presStyleCnt="4" custScaleY="148651" custLinFactNeighborX="1453" custLinFactNeighborY="-1592"/>
      <dgm:spPr/>
      <dgm:t>
        <a:bodyPr/>
        <a:lstStyle/>
        <a:p>
          <a:endParaRPr lang="en-AU"/>
        </a:p>
      </dgm:t>
    </dgm:pt>
    <dgm:pt modelId="{5562C1D2-999E-41C1-B3F7-475CBF1A6CA8}" type="pres">
      <dgm:prSet presAssocID="{B4159C30-DBE3-473F-B6E7-4D39883C930F}" presName="sp" presStyleCnt="0"/>
      <dgm:spPr/>
      <dgm:t>
        <a:bodyPr/>
        <a:lstStyle/>
        <a:p>
          <a:endParaRPr lang="en-US"/>
        </a:p>
      </dgm:t>
    </dgm:pt>
    <dgm:pt modelId="{9EEDDE3D-6DE8-4C1E-8347-280A6D188679}" type="pres">
      <dgm:prSet presAssocID="{EC912083-46BA-47EC-834F-B53C28E6D0BD}" presName="arrowAndChildren" presStyleCnt="0"/>
      <dgm:spPr/>
      <dgm:t>
        <a:bodyPr/>
        <a:lstStyle/>
        <a:p>
          <a:endParaRPr lang="en-US"/>
        </a:p>
      </dgm:t>
    </dgm:pt>
    <dgm:pt modelId="{C1FBA8DE-0B5B-4A5B-AC98-39ED79D2E6D4}" type="pres">
      <dgm:prSet presAssocID="{EC912083-46BA-47EC-834F-B53C28E6D0BD}" presName="parentTextArrow" presStyleLbl="node1" presStyleIdx="3" presStyleCnt="4" custLinFactNeighborX="-46" custLinFactNeighborY="-6019"/>
      <dgm:spPr/>
      <dgm:t>
        <a:bodyPr/>
        <a:lstStyle/>
        <a:p>
          <a:endParaRPr lang="en-US"/>
        </a:p>
      </dgm:t>
    </dgm:pt>
  </dgm:ptLst>
  <dgm:cxnLst>
    <dgm:cxn modelId="{58B63ADD-6CB4-4181-ADBB-3F961B5EAB75}" srcId="{1BAD8522-E1D8-4100-9F9C-B922C6893C90}" destId="{EC912083-46BA-47EC-834F-B53C28E6D0BD}" srcOrd="0" destOrd="0" parTransId="{F1078060-4F1D-4792-900A-9DC3C71D1776}" sibTransId="{B4159C30-DBE3-473F-B6E7-4D39883C930F}"/>
    <dgm:cxn modelId="{631B021E-494A-4A0B-BBA2-1C150494AA68}" type="presOf" srcId="{C4795F52-1147-4A95-A3B7-5C8105919C46}" destId="{35CA36F7-BD7A-4CB8-A75B-EFDC1347596D}" srcOrd="0" destOrd="0" presId="urn:microsoft.com/office/officeart/2005/8/layout/process4"/>
    <dgm:cxn modelId="{976AA352-3665-45BB-B83B-1468E6AF24E9}" type="presOf" srcId="{EC912083-46BA-47EC-834F-B53C28E6D0BD}" destId="{C1FBA8DE-0B5B-4A5B-AC98-39ED79D2E6D4}" srcOrd="0" destOrd="0" presId="urn:microsoft.com/office/officeart/2005/8/layout/process4"/>
    <dgm:cxn modelId="{4C7EB8C9-FEC2-445E-9343-68773647F044}" type="presOf" srcId="{1BAD8522-E1D8-4100-9F9C-B922C6893C90}" destId="{CAA7E34F-8C71-4DE1-A3B3-FD4407265503}" srcOrd="0" destOrd="0" presId="urn:microsoft.com/office/officeart/2005/8/layout/process4"/>
    <dgm:cxn modelId="{9F4E3D91-0B13-42F7-84A3-2273AE95DE77}" type="presOf" srcId="{0ECC1261-DE37-471A-BBAF-8A9EF0832DD1}" destId="{BB51B0C3-9C51-4E01-BE00-D8E557072BBB}" srcOrd="0" destOrd="0" presId="urn:microsoft.com/office/officeart/2005/8/layout/process4"/>
    <dgm:cxn modelId="{9EF2A5BA-A858-4630-A288-D9368E197FC4}" srcId="{1BAD8522-E1D8-4100-9F9C-B922C6893C90}" destId="{7D9721FF-F132-4A33-9D46-32772EE7A991}" srcOrd="2" destOrd="0" parTransId="{873FACA0-56CF-4B30-A5EB-AA110FF4AF48}" sibTransId="{DA1B2A96-4677-497A-B622-0DCA69CE299E}"/>
    <dgm:cxn modelId="{6700B77E-9214-4E36-813E-C68F38E9D451}" type="presOf" srcId="{7D9721FF-F132-4A33-9D46-32772EE7A991}" destId="{48C7CDAB-91B9-476E-A301-CD7EB69B6FA1}" srcOrd="0" destOrd="0" presId="urn:microsoft.com/office/officeart/2005/8/layout/process4"/>
    <dgm:cxn modelId="{E16113F5-885F-4AC6-9D45-E3460FB99C4B}" srcId="{1BAD8522-E1D8-4100-9F9C-B922C6893C90}" destId="{0ECC1261-DE37-471A-BBAF-8A9EF0832DD1}" srcOrd="3" destOrd="0" parTransId="{C76AE7F9-B4A4-4E85-9F94-8CDA0562A38A}" sibTransId="{6310B39F-30C8-4E7D-B755-2FB2A918A234}"/>
    <dgm:cxn modelId="{EF39E18B-269C-4DDA-A3A0-C271F045A6A6}" srcId="{1BAD8522-E1D8-4100-9F9C-B922C6893C90}" destId="{C4795F52-1147-4A95-A3B7-5C8105919C46}" srcOrd="1" destOrd="0" parTransId="{278898ED-DDA9-4D6E-9929-38D6189105F0}" sibTransId="{8F01A1C3-92D2-4CB8-BB4F-1A428C13B7C6}"/>
    <dgm:cxn modelId="{DA9ED5E9-6C54-44F0-BCBC-7782186BA3A9}" type="presParOf" srcId="{CAA7E34F-8C71-4DE1-A3B3-FD4407265503}" destId="{82FC48F0-152D-4F86-A091-327121FEAF5D}" srcOrd="0" destOrd="0" presId="urn:microsoft.com/office/officeart/2005/8/layout/process4"/>
    <dgm:cxn modelId="{D33B52F3-418B-406B-A7E7-805A93569DEA}" type="presParOf" srcId="{82FC48F0-152D-4F86-A091-327121FEAF5D}" destId="{BB51B0C3-9C51-4E01-BE00-D8E557072BBB}" srcOrd="0" destOrd="0" presId="urn:microsoft.com/office/officeart/2005/8/layout/process4"/>
    <dgm:cxn modelId="{855341EB-4FDE-448C-9F5C-3AF9D17495BC}" type="presParOf" srcId="{CAA7E34F-8C71-4DE1-A3B3-FD4407265503}" destId="{9A7706A2-577A-46AC-AB1A-E003FD872C1A}" srcOrd="1" destOrd="0" presId="urn:microsoft.com/office/officeart/2005/8/layout/process4"/>
    <dgm:cxn modelId="{925A0747-4B24-485E-ABFB-F50E97EFC44C}" type="presParOf" srcId="{CAA7E34F-8C71-4DE1-A3B3-FD4407265503}" destId="{5A8E9E6A-BC91-49EE-B7FA-7E2A5625C315}" srcOrd="2" destOrd="0" presId="urn:microsoft.com/office/officeart/2005/8/layout/process4"/>
    <dgm:cxn modelId="{7416F036-BC17-4CE4-83C9-5A9B20127BC9}" type="presParOf" srcId="{5A8E9E6A-BC91-49EE-B7FA-7E2A5625C315}" destId="{48C7CDAB-91B9-476E-A301-CD7EB69B6FA1}" srcOrd="0" destOrd="0" presId="urn:microsoft.com/office/officeart/2005/8/layout/process4"/>
    <dgm:cxn modelId="{305D93C4-6CEC-480D-B981-13DE05F31F71}" type="presParOf" srcId="{CAA7E34F-8C71-4DE1-A3B3-FD4407265503}" destId="{9E0F8442-C477-47B8-8538-5A52274E248A}" srcOrd="3" destOrd="0" presId="urn:microsoft.com/office/officeart/2005/8/layout/process4"/>
    <dgm:cxn modelId="{22471C18-AF9E-4F0D-925C-489FFE6B7CF9}" type="presParOf" srcId="{CAA7E34F-8C71-4DE1-A3B3-FD4407265503}" destId="{FBB3D1E7-C05F-4EFB-9852-42E0CA06D45C}" srcOrd="4" destOrd="0" presId="urn:microsoft.com/office/officeart/2005/8/layout/process4"/>
    <dgm:cxn modelId="{2FFA448F-4462-4FFA-BBEB-86A4B921679F}" type="presParOf" srcId="{FBB3D1E7-C05F-4EFB-9852-42E0CA06D45C}" destId="{35CA36F7-BD7A-4CB8-A75B-EFDC1347596D}" srcOrd="0" destOrd="0" presId="urn:microsoft.com/office/officeart/2005/8/layout/process4"/>
    <dgm:cxn modelId="{3979E128-C0AC-42F8-A82F-4B477468F780}" type="presParOf" srcId="{CAA7E34F-8C71-4DE1-A3B3-FD4407265503}" destId="{5562C1D2-999E-41C1-B3F7-475CBF1A6CA8}" srcOrd="5" destOrd="0" presId="urn:microsoft.com/office/officeart/2005/8/layout/process4"/>
    <dgm:cxn modelId="{7535BD90-B79B-4495-9687-2DCDE79BD42F}" type="presParOf" srcId="{CAA7E34F-8C71-4DE1-A3B3-FD4407265503}" destId="{9EEDDE3D-6DE8-4C1E-8347-280A6D188679}" srcOrd="6" destOrd="0" presId="urn:microsoft.com/office/officeart/2005/8/layout/process4"/>
    <dgm:cxn modelId="{9D5296EE-A014-4AD9-ADCB-C93A25621665}" type="presParOf" srcId="{9EEDDE3D-6DE8-4C1E-8347-280A6D188679}" destId="{C1FBA8DE-0B5B-4A5B-AC98-39ED79D2E6D4}" srcOrd="0" destOrd="0" presId="urn:microsoft.com/office/officeart/2005/8/layout/process4"/>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7303" cy="482679"/>
          </a:xfrm>
          <a:prstGeom prst="rect">
            <a:avLst/>
          </a:prstGeom>
        </p:spPr>
        <p:txBody>
          <a:bodyPr vert="horz" lIns="94421" tIns="47210" rIns="94421" bIns="47210" rtlCol="0"/>
          <a:lstStyle>
            <a:lvl1pPr algn="l">
              <a:defRPr sz="1200"/>
            </a:lvl1pPr>
          </a:lstStyle>
          <a:p>
            <a:endParaRPr lang="en-US"/>
          </a:p>
        </p:txBody>
      </p:sp>
      <p:sp>
        <p:nvSpPr>
          <p:cNvPr id="3" name="Date Placeholder 2"/>
          <p:cNvSpPr>
            <a:spLocks noGrp="1"/>
          </p:cNvSpPr>
          <p:nvPr>
            <p:ph type="dt" sz="quarter" idx="1"/>
          </p:nvPr>
        </p:nvSpPr>
        <p:spPr>
          <a:xfrm>
            <a:off x="3891807" y="0"/>
            <a:ext cx="2977303" cy="482679"/>
          </a:xfrm>
          <a:prstGeom prst="rect">
            <a:avLst/>
          </a:prstGeom>
        </p:spPr>
        <p:txBody>
          <a:bodyPr vert="horz" lIns="94421" tIns="47210" rIns="94421" bIns="47210" rtlCol="0"/>
          <a:lstStyle>
            <a:lvl1pPr algn="r">
              <a:defRPr sz="1200"/>
            </a:lvl1pPr>
          </a:lstStyle>
          <a:p>
            <a:fld id="{E288B8DF-24AD-4F40-BBFC-89725AEAF415}" type="datetimeFigureOut">
              <a:rPr lang="en-US" smtClean="0"/>
              <a:pPr/>
              <a:t>20/06/2011</a:t>
            </a:fld>
            <a:endParaRPr lang="en-US"/>
          </a:p>
        </p:txBody>
      </p:sp>
      <p:sp>
        <p:nvSpPr>
          <p:cNvPr id="4" name="Footer Placeholder 3"/>
          <p:cNvSpPr>
            <a:spLocks noGrp="1"/>
          </p:cNvSpPr>
          <p:nvPr>
            <p:ph type="ftr" sz="quarter" idx="2"/>
          </p:nvPr>
        </p:nvSpPr>
        <p:spPr>
          <a:xfrm>
            <a:off x="0" y="9169233"/>
            <a:ext cx="2977303" cy="482679"/>
          </a:xfrm>
          <a:prstGeom prst="rect">
            <a:avLst/>
          </a:prstGeom>
        </p:spPr>
        <p:txBody>
          <a:bodyPr vert="horz" lIns="94421" tIns="47210" rIns="94421" bIns="47210" rtlCol="0" anchor="b"/>
          <a:lstStyle>
            <a:lvl1pPr algn="l">
              <a:defRPr sz="1200"/>
            </a:lvl1pPr>
          </a:lstStyle>
          <a:p>
            <a:endParaRPr lang="en-US"/>
          </a:p>
        </p:txBody>
      </p:sp>
      <p:sp>
        <p:nvSpPr>
          <p:cNvPr id="5" name="Slide Number Placeholder 4"/>
          <p:cNvSpPr>
            <a:spLocks noGrp="1"/>
          </p:cNvSpPr>
          <p:nvPr>
            <p:ph type="sldNum" sz="quarter" idx="3"/>
          </p:nvPr>
        </p:nvSpPr>
        <p:spPr>
          <a:xfrm>
            <a:off x="3891807" y="9169233"/>
            <a:ext cx="2977303" cy="482679"/>
          </a:xfrm>
          <a:prstGeom prst="rect">
            <a:avLst/>
          </a:prstGeom>
        </p:spPr>
        <p:txBody>
          <a:bodyPr vert="horz" lIns="94421" tIns="47210" rIns="94421" bIns="47210" rtlCol="0" anchor="b"/>
          <a:lstStyle>
            <a:lvl1pPr algn="r">
              <a:defRPr sz="1200"/>
            </a:lvl1pPr>
          </a:lstStyle>
          <a:p>
            <a:fld id="{3F2352DE-026B-4B56-8316-D39959E3BD60}" type="slidenum">
              <a:rPr lang="en-US" smtClean="0"/>
              <a:pPr/>
              <a:t>‹#›</a:t>
            </a:fld>
            <a:endParaRPr lang="en-US"/>
          </a:p>
        </p:txBody>
      </p:sp>
    </p:spTree>
    <p:extLst>
      <p:ext uri="{BB962C8B-B14F-4D97-AF65-F5344CB8AC3E}">
        <p14:creationId xmlns:p14="http://schemas.microsoft.com/office/powerpoint/2010/main" val="19734209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7303" cy="482679"/>
          </a:xfrm>
          <a:prstGeom prst="rect">
            <a:avLst/>
          </a:prstGeom>
        </p:spPr>
        <p:txBody>
          <a:bodyPr vert="horz" lIns="94421" tIns="47210" rIns="94421" bIns="47210" rtlCol="0"/>
          <a:lstStyle>
            <a:lvl1pPr algn="l">
              <a:defRPr sz="1200"/>
            </a:lvl1pPr>
          </a:lstStyle>
          <a:p>
            <a:endParaRPr lang="en-US"/>
          </a:p>
        </p:txBody>
      </p:sp>
      <p:sp>
        <p:nvSpPr>
          <p:cNvPr id="3" name="Date Placeholder 2"/>
          <p:cNvSpPr>
            <a:spLocks noGrp="1"/>
          </p:cNvSpPr>
          <p:nvPr>
            <p:ph type="dt" idx="1"/>
          </p:nvPr>
        </p:nvSpPr>
        <p:spPr>
          <a:xfrm>
            <a:off x="3891807" y="0"/>
            <a:ext cx="2977303" cy="482679"/>
          </a:xfrm>
          <a:prstGeom prst="rect">
            <a:avLst/>
          </a:prstGeom>
        </p:spPr>
        <p:txBody>
          <a:bodyPr vert="horz" lIns="94421" tIns="47210" rIns="94421" bIns="47210" rtlCol="0"/>
          <a:lstStyle>
            <a:lvl1pPr algn="r">
              <a:defRPr sz="1200"/>
            </a:lvl1pPr>
          </a:lstStyle>
          <a:p>
            <a:fld id="{1CD9D4B4-0EC2-42AE-ABEC-26842DCC58CF}" type="datetimeFigureOut">
              <a:rPr lang="en-US" smtClean="0"/>
              <a:pPr/>
              <a:t>20/06/2011</a:t>
            </a:fld>
            <a:endParaRPr lang="en-US"/>
          </a:p>
        </p:txBody>
      </p:sp>
      <p:sp>
        <p:nvSpPr>
          <p:cNvPr id="4" name="Slide Image Placeholder 3"/>
          <p:cNvSpPr>
            <a:spLocks noGrp="1" noRot="1" noChangeAspect="1"/>
          </p:cNvSpPr>
          <p:nvPr>
            <p:ph type="sldImg" idx="2"/>
          </p:nvPr>
        </p:nvSpPr>
        <p:spPr>
          <a:xfrm>
            <a:off x="1022350" y="723900"/>
            <a:ext cx="4826000" cy="3619500"/>
          </a:xfrm>
          <a:prstGeom prst="rect">
            <a:avLst/>
          </a:prstGeom>
          <a:noFill/>
          <a:ln w="12700">
            <a:solidFill>
              <a:prstClr val="black"/>
            </a:solidFill>
          </a:ln>
        </p:spPr>
        <p:txBody>
          <a:bodyPr vert="horz" lIns="94421" tIns="47210" rIns="94421" bIns="47210" rtlCol="0" anchor="ctr"/>
          <a:lstStyle/>
          <a:p>
            <a:endParaRPr lang="en-US"/>
          </a:p>
        </p:txBody>
      </p:sp>
      <p:sp>
        <p:nvSpPr>
          <p:cNvPr id="5" name="Notes Placeholder 4"/>
          <p:cNvSpPr>
            <a:spLocks noGrp="1"/>
          </p:cNvSpPr>
          <p:nvPr>
            <p:ph type="body" sz="quarter" idx="3"/>
          </p:nvPr>
        </p:nvSpPr>
        <p:spPr>
          <a:xfrm>
            <a:off x="687070" y="4585454"/>
            <a:ext cx="5496560" cy="4344115"/>
          </a:xfrm>
          <a:prstGeom prst="rect">
            <a:avLst/>
          </a:prstGeom>
        </p:spPr>
        <p:txBody>
          <a:bodyPr vert="horz" lIns="94421" tIns="47210" rIns="94421" bIns="4721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9169233"/>
            <a:ext cx="2977303" cy="482679"/>
          </a:xfrm>
          <a:prstGeom prst="rect">
            <a:avLst/>
          </a:prstGeom>
        </p:spPr>
        <p:txBody>
          <a:bodyPr vert="horz" lIns="94421" tIns="47210" rIns="94421" bIns="47210" rtlCol="0" anchor="b"/>
          <a:lstStyle>
            <a:lvl1pPr algn="l">
              <a:defRPr sz="1200"/>
            </a:lvl1pPr>
          </a:lstStyle>
          <a:p>
            <a:endParaRPr lang="en-US"/>
          </a:p>
        </p:txBody>
      </p:sp>
      <p:sp>
        <p:nvSpPr>
          <p:cNvPr id="7" name="Slide Number Placeholder 6"/>
          <p:cNvSpPr>
            <a:spLocks noGrp="1"/>
          </p:cNvSpPr>
          <p:nvPr>
            <p:ph type="sldNum" sz="quarter" idx="5"/>
          </p:nvPr>
        </p:nvSpPr>
        <p:spPr>
          <a:xfrm>
            <a:off x="3891807" y="9169233"/>
            <a:ext cx="2977303" cy="482679"/>
          </a:xfrm>
          <a:prstGeom prst="rect">
            <a:avLst/>
          </a:prstGeom>
        </p:spPr>
        <p:txBody>
          <a:bodyPr vert="horz" lIns="94421" tIns="47210" rIns="94421" bIns="47210" rtlCol="0" anchor="b"/>
          <a:lstStyle>
            <a:lvl1pPr algn="r">
              <a:defRPr sz="1200"/>
            </a:lvl1pPr>
          </a:lstStyle>
          <a:p>
            <a:fld id="{391105E4-9E70-4B8C-B294-1B0219D99967}" type="slidenum">
              <a:rPr lang="en-US" smtClean="0"/>
              <a:pPr/>
              <a:t>‹#›</a:t>
            </a:fld>
            <a:endParaRPr lang="en-US"/>
          </a:p>
        </p:txBody>
      </p:sp>
    </p:spTree>
    <p:extLst>
      <p:ext uri="{BB962C8B-B14F-4D97-AF65-F5344CB8AC3E}">
        <p14:creationId xmlns:p14="http://schemas.microsoft.com/office/powerpoint/2010/main" val="5280196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1</a:t>
            </a:fld>
            <a:endParaRPr lang="en-US"/>
          </a:p>
        </p:txBody>
      </p:sp>
    </p:spTree>
    <p:extLst>
      <p:ext uri="{BB962C8B-B14F-4D97-AF65-F5344CB8AC3E}">
        <p14:creationId xmlns:p14="http://schemas.microsoft.com/office/powerpoint/2010/main" val="614428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smtClean="0"/>
              <a:t>Interest : Grab learner’s attention. Relevant to</a:t>
            </a:r>
            <a:r>
              <a:rPr lang="en-AU" b="1" baseline="0" dirty="0" smtClean="0"/>
              <a:t> the home [ WIIFM ]</a:t>
            </a:r>
          </a:p>
          <a:p>
            <a:endParaRPr lang="en-AU" b="1" baseline="0" dirty="0" smtClean="0"/>
          </a:p>
          <a:p>
            <a:r>
              <a:rPr lang="en-AU" baseline="0" dirty="0" smtClean="0"/>
              <a:t>There’s something for all my guests inside, whether you’ve worked in Finance before or you don’t have the foggiest idea of what a Debit or a Credit is, it doesn’t matter. There’s something for everyone here. Everyone is welcome because everyone knows what money is. </a:t>
            </a:r>
          </a:p>
          <a:p>
            <a:endParaRPr lang="en-AU" baseline="0" dirty="0" smtClean="0"/>
          </a:p>
          <a:p>
            <a:r>
              <a:rPr lang="en-AU" baseline="0" dirty="0" smtClean="0"/>
              <a:t>By the end of this session you’ll be able </a:t>
            </a:r>
            <a:r>
              <a:rPr lang="en-AU" sz="1200" kern="1200" dirty="0" smtClean="0">
                <a:solidFill>
                  <a:schemeClr val="tx1"/>
                </a:solidFill>
                <a:effectLst/>
                <a:latin typeface="+mn-lt"/>
                <a:ea typeface="+mn-ea"/>
                <a:cs typeface="+mn-cs"/>
              </a:rPr>
              <a:t>to identify the three (3) key financial statements and describe in 3 words what each measure. My</a:t>
            </a:r>
            <a:r>
              <a:rPr lang="en-AU" sz="1200" kern="1200" baseline="0" dirty="0" smtClean="0">
                <a:solidFill>
                  <a:schemeClr val="tx1"/>
                </a:solidFill>
                <a:effectLst/>
                <a:latin typeface="+mn-lt"/>
                <a:ea typeface="+mn-ea"/>
                <a:cs typeface="+mn-cs"/>
              </a:rPr>
              <a:t> guests will also be able to define the Accounting Equation.</a:t>
            </a:r>
            <a:endParaRPr lang="en-AU"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2</a:t>
            </a:fld>
            <a:endParaRPr lang="en-US"/>
          </a:p>
        </p:txBody>
      </p:sp>
    </p:spTree>
    <p:extLst>
      <p:ext uri="{BB962C8B-B14F-4D97-AF65-F5344CB8AC3E}">
        <p14:creationId xmlns:p14="http://schemas.microsoft.com/office/powerpoint/2010/main" val="33621915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smtClean="0"/>
              <a:t>Need: </a:t>
            </a:r>
            <a:r>
              <a:rPr lang="en-AU" dirty="0" smtClean="0"/>
              <a:t>To check learner needs.</a:t>
            </a:r>
            <a:r>
              <a:rPr lang="en-AU" baseline="0" dirty="0" smtClean="0"/>
              <a:t> How much existing </a:t>
            </a:r>
            <a:r>
              <a:rPr lang="en-AU" dirty="0" smtClean="0"/>
              <a:t>knowledge,</a:t>
            </a:r>
            <a:r>
              <a:rPr lang="en-AU" baseline="0" dirty="0" smtClean="0"/>
              <a:t> if any, do the learners have</a:t>
            </a:r>
          </a:p>
          <a:p>
            <a:endParaRPr lang="en-AU" baseline="0" dirty="0" smtClean="0"/>
          </a:p>
          <a:p>
            <a:r>
              <a:rPr lang="en-AU" baseline="0" dirty="0" smtClean="0"/>
              <a:t>If we have time, I’d like to open the floor up for a discussion on the distinction between money and cash</a:t>
            </a:r>
          </a:p>
          <a:p>
            <a:endParaRPr lang="en-AU" baseline="0" dirty="0" smtClean="0"/>
          </a:p>
          <a:p>
            <a:endParaRPr lang="en-AU"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3</a:t>
            </a:fld>
            <a:endParaRPr lang="en-US"/>
          </a:p>
        </p:txBody>
      </p:sp>
    </p:spTree>
    <p:extLst>
      <p:ext uri="{BB962C8B-B14F-4D97-AF65-F5344CB8AC3E}">
        <p14:creationId xmlns:p14="http://schemas.microsoft.com/office/powerpoint/2010/main" val="151563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a:t>
            </a:r>
            <a:r>
              <a:rPr lang="en-AU" baseline="0" dirty="0" smtClean="0"/>
              <a:t> Income Statement is also known as the Profit and Loss Statement. These names are used interchangeably by both the public and the professionals.</a:t>
            </a:r>
          </a:p>
          <a:p>
            <a:r>
              <a:rPr lang="en-AU" baseline="0" dirty="0" smtClean="0"/>
              <a:t>Whether you realise it or not, these guys are living under your own very roof. You might as well get to know them.</a:t>
            </a:r>
            <a:endParaRPr lang="en-AU"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4</a:t>
            </a:fld>
            <a:endParaRPr lang="en-US"/>
          </a:p>
        </p:txBody>
      </p:sp>
    </p:spTree>
    <p:extLst>
      <p:ext uri="{BB962C8B-B14F-4D97-AF65-F5344CB8AC3E}">
        <p14:creationId xmlns:p14="http://schemas.microsoft.com/office/powerpoint/2010/main" val="1965596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itchFamily="2" charset="2"/>
              <a:buChar char="q"/>
            </a:pPr>
            <a:r>
              <a:rPr lang="en-AU" dirty="0" smtClean="0"/>
              <a:t>Assets = Liabilities + Proprietorship</a:t>
            </a:r>
          </a:p>
          <a:p>
            <a:endParaRPr lang="en-AU" dirty="0" smtClean="0"/>
          </a:p>
          <a:p>
            <a:r>
              <a:rPr lang="en-AU" dirty="0" smtClean="0"/>
              <a:t>Another way of expressing the Accounting Equation is:</a:t>
            </a:r>
            <a:r>
              <a:rPr lang="en-AU" baseline="0" dirty="0" smtClean="0"/>
              <a:t> </a:t>
            </a:r>
            <a:endParaRPr lang="en-AU" dirty="0" smtClean="0"/>
          </a:p>
          <a:p>
            <a:endParaRPr lang="en-AU" dirty="0" smtClean="0"/>
          </a:p>
          <a:p>
            <a:pPr marL="228600" indent="-228600">
              <a:buFont typeface="Wingdings" pitchFamily="2" charset="2"/>
              <a:buChar char="q"/>
            </a:pPr>
            <a:r>
              <a:rPr lang="en-AU" dirty="0" smtClean="0"/>
              <a:t>Proprietorship = Assets – Liabilities</a:t>
            </a:r>
          </a:p>
          <a:p>
            <a:endParaRPr lang="en-AU" dirty="0" smtClean="0"/>
          </a:p>
          <a:p>
            <a:r>
              <a:rPr lang="en-AU" b="1" dirty="0" smtClean="0"/>
              <a:t>Example</a:t>
            </a:r>
          </a:p>
          <a:p>
            <a:r>
              <a:rPr lang="en-AU" baseline="0" dirty="0" smtClean="0"/>
              <a:t>Your home is worth $400,000 and you have $250,000 left to pay on your mortgage.</a:t>
            </a:r>
          </a:p>
          <a:p>
            <a:r>
              <a:rPr lang="en-AU" baseline="0" dirty="0" smtClean="0"/>
              <a:t>How much Equity do you have?</a:t>
            </a:r>
          </a:p>
          <a:p>
            <a:endParaRPr lang="en-AU"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AU" b="1" baseline="0" dirty="0" smtClean="0"/>
              <a:t>Using Equation 1 : A = L+P                                                                 Using Equation 2 : P = A – L</a:t>
            </a:r>
          </a:p>
          <a:p>
            <a:r>
              <a:rPr lang="en-AU" baseline="0" dirty="0" smtClean="0"/>
              <a:t>                      400,000 =250,000 + ?					?  = 400,000 – 250,000</a:t>
            </a:r>
          </a:p>
          <a:p>
            <a:endParaRPr lang="en-AU"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AU" baseline="0" dirty="0" smtClean="0"/>
              <a:t>If you answered $150,000 in both you’re correct.</a:t>
            </a:r>
          </a:p>
          <a:p>
            <a:endParaRPr lang="en-AU" b="0" baseline="0" dirty="0" smtClean="0"/>
          </a:p>
          <a:p>
            <a:endParaRPr lang="en-AU" baseline="0" dirty="0" smtClean="0"/>
          </a:p>
          <a:p>
            <a:endParaRPr lang="en-AU"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5</a:t>
            </a:fld>
            <a:endParaRPr lang="en-US"/>
          </a:p>
        </p:txBody>
      </p:sp>
    </p:spTree>
    <p:extLst>
      <p:ext uri="{BB962C8B-B14F-4D97-AF65-F5344CB8AC3E}">
        <p14:creationId xmlns:p14="http://schemas.microsoft.com/office/powerpoint/2010/main" val="26046507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is a</a:t>
            </a:r>
            <a:r>
              <a:rPr lang="en-US" baseline="0" dirty="0" smtClean="0"/>
              <a:t>n example of an Income Statement for a Household.  </a:t>
            </a:r>
          </a:p>
          <a:p>
            <a:r>
              <a:rPr lang="en-US" baseline="0" dirty="0" smtClean="0"/>
              <a:t>** It’s really called the Income and Expense Statement or the Profit and Loss Statement in formal reports </a:t>
            </a:r>
          </a:p>
          <a:p>
            <a:endParaRPr lang="en-US" baseline="0" dirty="0" smtClean="0"/>
          </a:p>
          <a:p>
            <a:r>
              <a:rPr lang="en-US" baseline="0" dirty="0" smtClean="0"/>
              <a:t>The details are unimportant. *** Ignore the Cost of Goods Sold. </a:t>
            </a:r>
          </a:p>
          <a:p>
            <a:r>
              <a:rPr lang="en-US" baseline="0" dirty="0" smtClean="0"/>
              <a:t>Cost of Goods Sold represents all the costs associated with making and selling a product. The Domestic Household typically won’t have any</a:t>
            </a:r>
          </a:p>
          <a:p>
            <a:r>
              <a:rPr lang="en-US" baseline="0" dirty="0" smtClean="0"/>
              <a:t> (they could, but let’s not get hung up on this for now)</a:t>
            </a:r>
          </a:p>
          <a:p>
            <a:endParaRPr lang="en-US" baseline="0" dirty="0" smtClean="0"/>
          </a:p>
          <a:p>
            <a:r>
              <a:rPr lang="en-US" baseline="0" dirty="0" smtClean="0"/>
              <a:t>But what is important is the Structure and what the Income Statement tells the householders</a:t>
            </a:r>
          </a:p>
          <a:p>
            <a:r>
              <a:rPr lang="en-US" b="1" baseline="0" dirty="0" smtClean="0"/>
              <a:t>Revenue</a:t>
            </a:r>
          </a:p>
          <a:p>
            <a:r>
              <a:rPr lang="en-US" baseline="0" dirty="0" smtClean="0"/>
              <a:t>The Domestic Accounting householders earn their income as Wage Earners. This was paid in the same month as it was earned.</a:t>
            </a:r>
          </a:p>
          <a:p>
            <a:endParaRPr lang="en-US" b="1" baseline="0" dirty="0" smtClean="0"/>
          </a:p>
          <a:p>
            <a:r>
              <a:rPr lang="en-US" b="1" baseline="0" dirty="0" smtClean="0"/>
              <a:t>Less Expenses</a:t>
            </a:r>
          </a:p>
          <a:p>
            <a:r>
              <a:rPr lang="en-US" b="0" baseline="0" dirty="0" smtClean="0"/>
              <a:t>We apply the same logic to the Expenses paid. That is, the householders paid the expenses in the same month they incurred the expense.</a:t>
            </a:r>
          </a:p>
          <a:p>
            <a:endParaRPr lang="en-US" b="1" baseline="0" dirty="0" smtClean="0"/>
          </a:p>
          <a:p>
            <a:r>
              <a:rPr lang="en-US" b="1" baseline="0" dirty="0" smtClean="0"/>
              <a:t>=Net Income</a:t>
            </a:r>
          </a:p>
          <a:p>
            <a:r>
              <a:rPr lang="en-US" baseline="0" dirty="0" smtClean="0"/>
              <a:t>If what’s left over is a positive number, then it’s a Profit.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If what’s left over is a negative number, then it’s a Loss.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That’s why this Statement is also known as the Profit and Loss Report.</a:t>
            </a:r>
          </a:p>
          <a:p>
            <a:endParaRPr lang="en-US" b="1" baseline="0" dirty="0" smtClean="0"/>
          </a:p>
        </p:txBody>
      </p:sp>
      <p:sp>
        <p:nvSpPr>
          <p:cNvPr id="4" name="Slide Number Placeholder 3"/>
          <p:cNvSpPr>
            <a:spLocks noGrp="1"/>
          </p:cNvSpPr>
          <p:nvPr>
            <p:ph type="sldNum" sz="quarter" idx="10"/>
          </p:nvPr>
        </p:nvSpPr>
        <p:spPr/>
        <p:txBody>
          <a:bodyPr/>
          <a:lstStyle/>
          <a:p>
            <a:fld id="{391105E4-9E70-4B8C-B294-1B0219D99967}"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aseline="0" dirty="0" smtClean="0"/>
              <a:t>The householders who reside at No 1 PowerPoint Slide, Learning Land are both wage earners and get paid every Friday for the hours worked in that week. </a:t>
            </a:r>
          </a:p>
          <a:p>
            <a:endParaRPr lang="en-AU" baseline="0" dirty="0" smtClean="0"/>
          </a:p>
          <a:p>
            <a:r>
              <a:rPr lang="en-AU" baseline="0" dirty="0" smtClean="0"/>
              <a:t>Refer to the Revenue section of the Income Statement in Slide 6 when considering what I’m about to say next. </a:t>
            </a:r>
          </a:p>
          <a:p>
            <a:r>
              <a:rPr lang="en-AU" baseline="0" dirty="0" smtClean="0"/>
              <a:t>If a new month begins during the week, say, on a Wednesday, then the householders would each receive 2 pay packets that week.</a:t>
            </a:r>
          </a:p>
          <a:p>
            <a:r>
              <a:rPr lang="en-AU" baseline="0" dirty="0" smtClean="0"/>
              <a:t> -&gt; There would be 1 Pay Packet for Monday and Tuesday [Paid on Tuesday night]</a:t>
            </a:r>
          </a:p>
          <a:p>
            <a:r>
              <a:rPr lang="en-AU" baseline="0" dirty="0" smtClean="0"/>
              <a:t>	and another Pay Packet for Wednesday to Friday [Paid on Friday as per usual]</a:t>
            </a:r>
          </a:p>
          <a:p>
            <a:endParaRPr lang="en-AU" b="1" baseline="0" dirty="0" smtClean="0"/>
          </a:p>
          <a:p>
            <a:r>
              <a:rPr lang="en-AU" b="1" baseline="0" dirty="0" smtClean="0"/>
              <a:t>Question : Does anybody know why I’ve made this distinction?</a:t>
            </a:r>
          </a:p>
          <a:p>
            <a:endParaRPr lang="en-AU" b="1" baseline="0" dirty="0" smtClean="0"/>
          </a:p>
          <a:p>
            <a:r>
              <a:rPr lang="en-AU" b="1" baseline="0" dirty="0" smtClean="0"/>
              <a:t>Answer : Because now the Income Statement is the Cash Flow Statement. </a:t>
            </a:r>
          </a:p>
          <a:p>
            <a:r>
              <a:rPr lang="en-AU" sz="800" b="1" i="1" baseline="0" dirty="0" smtClean="0">
                <a:latin typeface="+mn-lt"/>
              </a:rPr>
              <a:t>                 [Assuming of course that the payment of expenses is handled in the same manner]</a:t>
            </a:r>
          </a:p>
          <a:p>
            <a:endParaRPr lang="en-AU" sz="800" b="1" i="1" baseline="0" dirty="0" smtClean="0">
              <a:latin typeface="+mn-lt"/>
            </a:endParaRPr>
          </a:p>
          <a:p>
            <a:r>
              <a:rPr lang="en-AU" sz="800" b="1" i="1" baseline="0" dirty="0" smtClean="0">
                <a:latin typeface="+mn-lt"/>
              </a:rPr>
              <a:t>The Cash Flow Statement is used as a tool to convert the Accrual method of Accounting into a Cash  based method of record keeping. </a:t>
            </a:r>
          </a:p>
          <a:p>
            <a:r>
              <a:rPr lang="en-AU" sz="800" b="1" i="1" baseline="0" dirty="0" smtClean="0">
                <a:latin typeface="+mn-lt"/>
              </a:rPr>
              <a:t>Don’t worry about the Accrual jargon  introduced here. For the purposes of this exercise,  there are no timing issues to consider, therefore the Income Statement is the Cash Flow Statement. </a:t>
            </a:r>
          </a:p>
          <a:p>
            <a:endParaRPr lang="en-AU" sz="800" b="1" i="1" baseline="0" dirty="0" smtClean="0">
              <a:latin typeface="+mn-lt"/>
            </a:endParaRPr>
          </a:p>
        </p:txBody>
      </p:sp>
      <p:sp>
        <p:nvSpPr>
          <p:cNvPr id="4" name="Slide Number Placeholder 3"/>
          <p:cNvSpPr>
            <a:spLocks noGrp="1"/>
          </p:cNvSpPr>
          <p:nvPr>
            <p:ph type="sldNum" sz="quarter" idx="10"/>
          </p:nvPr>
        </p:nvSpPr>
        <p:spPr/>
        <p:txBody>
          <a:bodyPr/>
          <a:lstStyle/>
          <a:p>
            <a:fld id="{391105E4-9E70-4B8C-B294-1B0219D99967}" type="slidenum">
              <a:rPr lang="en-US" smtClean="0"/>
              <a:pPr/>
              <a:t>7</a:t>
            </a:fld>
            <a:endParaRPr lang="en-US"/>
          </a:p>
        </p:txBody>
      </p:sp>
    </p:spTree>
    <p:extLst>
      <p:ext uri="{BB962C8B-B14F-4D97-AF65-F5344CB8AC3E}">
        <p14:creationId xmlns:p14="http://schemas.microsoft.com/office/powerpoint/2010/main" val="31893932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We don’t have time to discuss</a:t>
            </a:r>
            <a:r>
              <a:rPr lang="en-AU" baseline="0" dirty="0" smtClean="0"/>
              <a:t> the Balance Sheet in any real detail today. It measures wealth or lack thereof and for this session, that’s really all you need to know. </a:t>
            </a:r>
          </a:p>
          <a:p>
            <a:endParaRPr lang="en-AU" baseline="0" dirty="0" smtClean="0"/>
          </a:p>
          <a:p>
            <a:r>
              <a:rPr lang="en-AU" baseline="0" dirty="0" smtClean="0"/>
              <a:t>The Domestic Accounting Exercise referred to in the next slide has a bonus question on the Balance Sheet but don’t get pre-occupied with it.</a:t>
            </a:r>
            <a:endParaRPr lang="en-AU"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8</a:t>
            </a:fld>
            <a:endParaRPr lang="en-US"/>
          </a:p>
        </p:txBody>
      </p:sp>
    </p:spTree>
    <p:extLst>
      <p:ext uri="{BB962C8B-B14F-4D97-AF65-F5344CB8AC3E}">
        <p14:creationId xmlns:p14="http://schemas.microsoft.com/office/powerpoint/2010/main" val="1161708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Refer</a:t>
            </a:r>
            <a:r>
              <a:rPr lang="en-AU" baseline="0" dirty="0" smtClean="0"/>
              <a:t> to the handout : Joey and his Double Click business</a:t>
            </a:r>
            <a:endParaRPr lang="en-AU"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9</a:t>
            </a:fld>
            <a:endParaRPr lang="en-US"/>
          </a:p>
        </p:txBody>
      </p:sp>
    </p:spTree>
    <p:extLst>
      <p:ext uri="{BB962C8B-B14F-4D97-AF65-F5344CB8AC3E}">
        <p14:creationId xmlns:p14="http://schemas.microsoft.com/office/powerpoint/2010/main" val="2281921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For the purposes of</a:t>
            </a:r>
            <a:r>
              <a:rPr lang="en-AU" baseline="0" dirty="0" smtClean="0"/>
              <a:t> our discussion, and if you refer back to slide 7, the Income Statement was the Cash Flow Statement.</a:t>
            </a:r>
          </a:p>
          <a:p>
            <a:endParaRPr lang="en-AU"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10</a:t>
            </a:fld>
            <a:endParaRPr lang="en-US"/>
          </a:p>
        </p:txBody>
      </p:sp>
    </p:spTree>
    <p:extLst>
      <p:ext uri="{BB962C8B-B14F-4D97-AF65-F5344CB8AC3E}">
        <p14:creationId xmlns:p14="http://schemas.microsoft.com/office/powerpoint/2010/main" val="36622956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Income Statement measures your Profitability </a:t>
            </a:r>
            <a:r>
              <a:rPr lang="en-AU" dirty="0" smtClean="0">
                <a:sym typeface="Wingdings" pitchFamily="2" charset="2"/>
              </a:rPr>
              <a:t> The</a:t>
            </a:r>
            <a:r>
              <a:rPr lang="en-AU" baseline="0" dirty="0" smtClean="0">
                <a:sym typeface="Wingdings" pitchFamily="2" charset="2"/>
              </a:rPr>
              <a:t> Profit gets transferred to the Balance Sheet (whether you realise it or not)</a:t>
            </a:r>
          </a:p>
          <a:p>
            <a:r>
              <a:rPr lang="en-AU" baseline="0" dirty="0" smtClean="0">
                <a:sym typeface="Wingdings" pitchFamily="2" charset="2"/>
              </a:rPr>
              <a:t>				 E.g. Business is booming and you decide to buy another house with all your profits.					This is an Asset and is recorded on the Balance Sheet.</a:t>
            </a:r>
            <a:endParaRPr lang="en-AU" dirty="0" smtClean="0"/>
          </a:p>
          <a:p>
            <a:endParaRPr lang="en-AU" dirty="0" smtClean="0"/>
          </a:p>
          <a:p>
            <a:r>
              <a:rPr lang="en-AU" dirty="0" smtClean="0"/>
              <a:t>  Balance Sheet measures your Wealth     </a:t>
            </a:r>
            <a:r>
              <a:rPr lang="en-AU" dirty="0" smtClean="0">
                <a:sym typeface="Wingdings" pitchFamily="2" charset="2"/>
              </a:rPr>
              <a:t>     The more houses you buy,</a:t>
            </a:r>
            <a:r>
              <a:rPr lang="en-AU" baseline="0" dirty="0" smtClean="0">
                <a:sym typeface="Wingdings" pitchFamily="2" charset="2"/>
              </a:rPr>
              <a:t> the greater your wealth. </a:t>
            </a:r>
          </a:p>
          <a:p>
            <a:r>
              <a:rPr lang="en-AU" baseline="0" dirty="0" smtClean="0">
                <a:sym typeface="Wingdings" pitchFamily="2" charset="2"/>
              </a:rPr>
              <a:t>			          </a:t>
            </a:r>
            <a:r>
              <a:rPr lang="en-AU" dirty="0" smtClean="0">
                <a:sym typeface="Wingdings" pitchFamily="2" charset="2"/>
              </a:rPr>
              <a:t>Now</a:t>
            </a:r>
            <a:r>
              <a:rPr lang="en-AU" baseline="0" dirty="0" smtClean="0">
                <a:sym typeface="Wingdings" pitchFamily="2" charset="2"/>
              </a:rPr>
              <a:t> you should be a</a:t>
            </a:r>
            <a:r>
              <a:rPr lang="en-AU" dirty="0" smtClean="0">
                <a:sym typeface="Wingdings" pitchFamily="2" charset="2"/>
              </a:rPr>
              <a:t>ble to see the relationship between the Income Statement and the</a:t>
            </a:r>
            <a:r>
              <a:rPr lang="en-AU" baseline="0" dirty="0" smtClean="0">
                <a:sym typeface="Wingdings" pitchFamily="2" charset="2"/>
              </a:rPr>
              <a:t> Balance Sheet.</a:t>
            </a:r>
          </a:p>
          <a:p>
            <a:endParaRPr lang="en-AU" baseline="0" dirty="0" smtClean="0">
              <a:sym typeface="Wingdings" pitchFamily="2" charset="2"/>
            </a:endParaRPr>
          </a:p>
          <a:p>
            <a:r>
              <a:rPr lang="en-AU" baseline="0" dirty="0" smtClean="0">
                <a:sym typeface="Wingdings" pitchFamily="2" charset="2"/>
              </a:rPr>
              <a:t>Cash Flow Statement measures your Health    The ability to meet the everyday household living expenses like food and grocery bills, fuel and oil</a:t>
            </a:r>
          </a:p>
          <a:p>
            <a:r>
              <a:rPr lang="en-AU" baseline="0" dirty="0" smtClean="0">
                <a:sym typeface="Wingdings" pitchFamily="2" charset="2"/>
              </a:rPr>
              <a:t>			          No point owning two homes if you don’t have the available cash to meet the day to day costs of living.                   			          This is what it means to be Asset Rich but Cash Poor.</a:t>
            </a:r>
          </a:p>
          <a:p>
            <a:endParaRPr lang="en-AU" baseline="0" dirty="0" smtClean="0">
              <a:sym typeface="Wingdings" pitchFamily="2" charset="2"/>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11</a:t>
            </a:fld>
            <a:endParaRPr lang="en-US"/>
          </a:p>
        </p:txBody>
      </p:sp>
    </p:spTree>
    <p:extLst>
      <p:ext uri="{BB962C8B-B14F-4D97-AF65-F5344CB8AC3E}">
        <p14:creationId xmlns:p14="http://schemas.microsoft.com/office/powerpoint/2010/main" val="1128806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This concludes the Domestic Accounting session:</a:t>
            </a:r>
            <a:r>
              <a:rPr lang="en-AU" sz="1200" kern="1200" baseline="0" dirty="0" smtClean="0">
                <a:solidFill>
                  <a:schemeClr val="tx1"/>
                </a:solidFill>
                <a:effectLst/>
                <a:latin typeface="+mn-lt"/>
                <a:ea typeface="+mn-ea"/>
                <a:cs typeface="+mn-cs"/>
              </a:rPr>
              <a:t> Living with the 3 Financial Statements. Well done guys. </a:t>
            </a:r>
            <a:r>
              <a:rPr lang="en-AU" sz="1200" kern="1200" dirty="0" smtClean="0">
                <a:solidFill>
                  <a:schemeClr val="tx1"/>
                </a:solidFill>
                <a:effectLst/>
                <a:latin typeface="+mn-lt"/>
                <a:ea typeface="+mn-ea"/>
                <a:cs typeface="+mn-cs"/>
              </a:rPr>
              <a:t>Getting to know them well takes time but at least now you</a:t>
            </a:r>
            <a:r>
              <a:rPr lang="en-AU" sz="1200" kern="1200" baseline="0" dirty="0" smtClean="0">
                <a:solidFill>
                  <a:schemeClr val="tx1"/>
                </a:solidFill>
                <a:effectLst/>
                <a:latin typeface="+mn-lt"/>
                <a:ea typeface="+mn-ea"/>
                <a:cs typeface="+mn-cs"/>
              </a:rPr>
              <a:t> know the names of those living under the same roof as you.</a:t>
            </a:r>
          </a:p>
          <a:p>
            <a:r>
              <a:rPr lang="en-GB" sz="1200" kern="1200" dirty="0" smtClean="0">
                <a:solidFill>
                  <a:schemeClr val="tx1"/>
                </a:solidFill>
                <a:effectLst/>
                <a:latin typeface="+mn-lt"/>
                <a:ea typeface="+mn-ea"/>
                <a:cs typeface="+mn-cs"/>
              </a:rPr>
              <a:t>For those looking to go beyond Domestic Accounting, the next learning session will be Small Business Accounting. In this session, learners will develop their knowledge of The 3 Key Financial statements as they relate to the commercial and strategic decisions of the business. </a:t>
            </a:r>
            <a:endParaRPr lang="en-AU"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But if there are any questions about any of the content within this session, I’d be pleased to hear from you at :</a:t>
            </a:r>
            <a:endParaRPr lang="en-AU" sz="1200"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Budge1970@hotmail.com </a:t>
            </a:r>
          </a:p>
          <a:p>
            <a:r>
              <a:rPr lang="en-AU" sz="1200" b="1" kern="1200" dirty="0" smtClean="0">
                <a:solidFill>
                  <a:schemeClr val="tx1"/>
                </a:solidFill>
                <a:effectLst/>
                <a:latin typeface="+mn-lt"/>
                <a:ea typeface="+mn-ea"/>
                <a:cs typeface="+mn-cs"/>
              </a:rPr>
              <a:t>Thank you for your time.</a:t>
            </a:r>
            <a:r>
              <a:rPr lang="en-AU" sz="1200" b="1" kern="1200" baseline="0" dirty="0" smtClean="0">
                <a:solidFill>
                  <a:schemeClr val="tx1"/>
                </a:solidFill>
                <a:effectLst/>
                <a:latin typeface="+mn-lt"/>
                <a:ea typeface="+mn-ea"/>
                <a:cs typeface="+mn-cs"/>
              </a:rPr>
              <a:t> You’ve been a great audience.</a:t>
            </a:r>
            <a:endParaRPr lang="en-AU" dirty="0" smtClean="0"/>
          </a:p>
          <a:p>
            <a:endParaRPr lang="en-AU" dirty="0" smtClean="0"/>
          </a:p>
          <a:p>
            <a:endParaRPr lang="en-AU" dirty="0" smtClean="0"/>
          </a:p>
        </p:txBody>
      </p:sp>
      <p:sp>
        <p:nvSpPr>
          <p:cNvPr id="4" name="Slide Number Placeholder 3"/>
          <p:cNvSpPr>
            <a:spLocks noGrp="1"/>
          </p:cNvSpPr>
          <p:nvPr>
            <p:ph type="sldNum" sz="quarter" idx="10"/>
          </p:nvPr>
        </p:nvSpPr>
        <p:spPr/>
        <p:txBody>
          <a:bodyPr/>
          <a:lstStyle/>
          <a:p>
            <a:fld id="{391105E4-9E70-4B8C-B294-1B0219D99967}" type="slidenum">
              <a:rPr lang="en-US" smtClean="0"/>
              <a:pPr/>
              <a:t>12</a:t>
            </a:fld>
            <a:endParaRPr lang="en-US"/>
          </a:p>
        </p:txBody>
      </p:sp>
    </p:spTree>
    <p:extLst>
      <p:ext uri="{BB962C8B-B14F-4D97-AF65-F5344CB8AC3E}">
        <p14:creationId xmlns:p14="http://schemas.microsoft.com/office/powerpoint/2010/main" val="1207413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38600" y="5072401"/>
            <a:ext cx="7772400" cy="860425"/>
          </a:xfrm>
        </p:spPr>
        <p:txBody>
          <a:bodyPr anchor="b" anchorCtr="0"/>
          <a:lstStyle>
            <a:lvl1pPr algn="l">
              <a:defRPr>
                <a:solidFill>
                  <a:schemeClr val="bg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5791200"/>
            <a:ext cx="7753800" cy="1752600"/>
          </a:xfrm>
        </p:spPr>
        <p:txBody>
          <a:bodyPr>
            <a:normAutofit/>
          </a:bodyPr>
          <a:lstStyle>
            <a:lvl1pPr marL="0" indent="0" algn="l">
              <a:buNone/>
              <a:defRPr sz="24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n-US" smtClean="0"/>
              <a:t>Slide 1 of 12</a:t>
            </a:r>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8" name="Content Placeholder 2"/>
          <p:cNvSpPr>
            <a:spLocks noGrp="1"/>
          </p:cNvSpPr>
          <p:nvPr>
            <p:ph idx="1"/>
          </p:nvPr>
        </p:nvSpPr>
        <p:spPr>
          <a:xfrm>
            <a:off x="533400" y="1447801"/>
            <a:ext cx="8305800" cy="4678364"/>
          </a:xfrm>
        </p:spPr>
        <p:txBody>
          <a:bodyPr/>
          <a:lstStyle>
            <a:lvl1pPr marL="173038" indent="-173038">
              <a:lnSpc>
                <a:spcPts val="2600"/>
              </a:lnSpc>
              <a:buFont typeface="Arial" pitchFamily="34" charset="0"/>
              <a:buChar char="•"/>
              <a:defRPr sz="2400" b="0"/>
            </a:lvl1pPr>
            <a:lvl2pPr marL="684213" indent="-227013">
              <a:lnSpc>
                <a:spcPts val="2600"/>
              </a:lnSpc>
              <a:defRPr sz="2000"/>
            </a:lvl2pPr>
            <a:lvl3pPr marL="1087438" indent="-173038">
              <a:lnSpc>
                <a:spcPts val="2600"/>
              </a:lnSpc>
              <a:defRPr sz="1800"/>
            </a:lvl3pPr>
            <a:lvl4pPr marL="1541463" indent="-169863">
              <a:lnSpc>
                <a:spcPts val="2600"/>
              </a:lnSpc>
              <a:defRPr sz="1600"/>
            </a:lvl4pPr>
            <a:lvl5pPr marL="2001838" indent="-173038">
              <a:lnSpc>
                <a:spcPts val="2600"/>
              </a:lnSpc>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10"/>
          <p:cNvSpPr>
            <a:spLocks noGrp="1"/>
          </p:cNvSpPr>
          <p:nvPr>
            <p:ph type="body" sz="quarter" idx="13"/>
          </p:nvPr>
        </p:nvSpPr>
        <p:spPr>
          <a:xfrm>
            <a:off x="533400" y="914400"/>
            <a:ext cx="8251200" cy="457200"/>
          </a:xfrm>
        </p:spPr>
        <p:txBody>
          <a:bodyPr>
            <a:normAutofit/>
          </a:bodyPr>
          <a:lstStyle>
            <a:lvl1pPr>
              <a:buFontTx/>
              <a:buNone/>
              <a:defRPr sz="2400"/>
            </a:lvl1pPr>
          </a:lstStyle>
          <a:p>
            <a:pPr lvl="0"/>
            <a:r>
              <a:rPr lang="en-US" smtClean="0"/>
              <a:t>Click to edit Master text styles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smtClean="0"/>
              <a:t>Slide 1 of 12</a:t>
            </a:r>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p:nvPr>
        </p:nvSpPr>
        <p:spPr>
          <a:xfrm>
            <a:off x="2438400" y="3054000"/>
            <a:ext cx="6324600" cy="838200"/>
          </a:xfrm>
        </p:spPr>
        <p:txBody>
          <a:bodyPr>
            <a:normAutofit/>
          </a:bodyPr>
          <a:lstStyle>
            <a:lvl1pPr marL="57150" indent="0">
              <a:buFontTx/>
              <a:buNone/>
              <a:defRPr sz="1800" baseline="0"/>
            </a:lvl1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
        <p:nvSpPr>
          <p:cNvPr id="8" name="Text Placeholder 10"/>
          <p:cNvSpPr>
            <a:spLocks noGrp="1"/>
          </p:cNvSpPr>
          <p:nvPr>
            <p:ph type="body" sz="quarter" idx="13"/>
          </p:nvPr>
        </p:nvSpPr>
        <p:spPr>
          <a:xfrm>
            <a:off x="533400" y="914400"/>
            <a:ext cx="8251200" cy="457200"/>
          </a:xfrm>
        </p:spPr>
        <p:txBody>
          <a:bodyPr>
            <a:normAutofit/>
          </a:bodyPr>
          <a:lstStyle>
            <a:lvl1pPr>
              <a:buFontTx/>
              <a:buNone/>
              <a:defRPr sz="2400"/>
            </a:lvl1pPr>
          </a:lstStyle>
          <a:p>
            <a:pPr lvl="0"/>
            <a:r>
              <a:rPr lang="en-US" smtClean="0"/>
              <a:t>Click to edit Master text styles</a:t>
            </a:r>
          </a:p>
        </p:txBody>
      </p:sp>
      <p:sp>
        <p:nvSpPr>
          <p:cNvPr id="12" name="Text Placeholder 8"/>
          <p:cNvSpPr>
            <a:spLocks noGrp="1"/>
          </p:cNvSpPr>
          <p:nvPr>
            <p:ph type="body" sz="quarter" idx="16"/>
          </p:nvPr>
        </p:nvSpPr>
        <p:spPr>
          <a:xfrm>
            <a:off x="2438400" y="1635600"/>
            <a:ext cx="6324600" cy="838200"/>
          </a:xfrm>
        </p:spPr>
        <p:txBody>
          <a:bodyPr>
            <a:normAutofit/>
          </a:bodyPr>
          <a:lstStyle>
            <a:lvl1pPr marL="57150" indent="0">
              <a:buFontTx/>
              <a:buNone/>
              <a:defRPr sz="1800" baseline="0"/>
            </a:lvl1pPr>
          </a:lstStyle>
          <a:p>
            <a:pPr lvl="0"/>
            <a:r>
              <a:rPr lang="en-US" smtClean="0"/>
              <a:t>Click to edit Master text styles</a:t>
            </a:r>
          </a:p>
        </p:txBody>
      </p:sp>
      <p:sp>
        <p:nvSpPr>
          <p:cNvPr id="14" name="Text Placeholder 8"/>
          <p:cNvSpPr>
            <a:spLocks noGrp="1"/>
          </p:cNvSpPr>
          <p:nvPr>
            <p:ph type="body" sz="quarter" idx="17"/>
          </p:nvPr>
        </p:nvSpPr>
        <p:spPr>
          <a:xfrm>
            <a:off x="2438400" y="2344800"/>
            <a:ext cx="6324600" cy="838200"/>
          </a:xfrm>
        </p:spPr>
        <p:txBody>
          <a:bodyPr>
            <a:normAutofit/>
          </a:bodyPr>
          <a:lstStyle>
            <a:lvl1pPr marL="57150" indent="0">
              <a:buFontTx/>
              <a:buNone/>
              <a:defRPr sz="1800" baseline="0"/>
            </a:lvl1pPr>
          </a:lstStyle>
          <a:p>
            <a:pPr lvl="0"/>
            <a:r>
              <a:rPr lang="en-US" smtClean="0"/>
              <a:t>Click to edit Master text styles</a:t>
            </a:r>
          </a:p>
        </p:txBody>
      </p:sp>
      <p:sp>
        <p:nvSpPr>
          <p:cNvPr id="15" name="Text Placeholder 8"/>
          <p:cNvSpPr>
            <a:spLocks noGrp="1"/>
          </p:cNvSpPr>
          <p:nvPr>
            <p:ph type="body" sz="quarter" idx="18"/>
          </p:nvPr>
        </p:nvSpPr>
        <p:spPr>
          <a:xfrm>
            <a:off x="2438400" y="3763200"/>
            <a:ext cx="6324600" cy="838200"/>
          </a:xfrm>
        </p:spPr>
        <p:txBody>
          <a:bodyPr>
            <a:normAutofit/>
          </a:bodyPr>
          <a:lstStyle>
            <a:lvl1pPr marL="57150" indent="0">
              <a:buFontTx/>
              <a:buNone/>
              <a:defRPr sz="1800" baseline="0"/>
            </a:lvl1pPr>
          </a:lstStyle>
          <a:p>
            <a:pPr lvl="0"/>
            <a:r>
              <a:rPr lang="en-US" smtClean="0"/>
              <a:t>Click to edit Master text styles</a:t>
            </a:r>
          </a:p>
        </p:txBody>
      </p:sp>
      <p:sp>
        <p:nvSpPr>
          <p:cNvPr id="16" name="Text Placeholder 8"/>
          <p:cNvSpPr>
            <a:spLocks noGrp="1"/>
          </p:cNvSpPr>
          <p:nvPr>
            <p:ph type="body" sz="quarter" idx="19"/>
          </p:nvPr>
        </p:nvSpPr>
        <p:spPr>
          <a:xfrm>
            <a:off x="2438400" y="4472400"/>
            <a:ext cx="6324600" cy="838200"/>
          </a:xfrm>
        </p:spPr>
        <p:txBody>
          <a:bodyPr>
            <a:normAutofit/>
          </a:bodyPr>
          <a:lstStyle>
            <a:lvl1pPr marL="57150" indent="0">
              <a:buFontTx/>
              <a:buNone/>
              <a:defRPr sz="1800" baseline="0"/>
            </a:lvl1pPr>
          </a:lstStyle>
          <a:p>
            <a:pPr lvl="0"/>
            <a:r>
              <a:rPr lang="en-US" smtClean="0"/>
              <a:t>Click to edit Master text styles</a:t>
            </a:r>
          </a:p>
        </p:txBody>
      </p:sp>
      <p:sp>
        <p:nvSpPr>
          <p:cNvPr id="17" name="Text Placeholder 8"/>
          <p:cNvSpPr>
            <a:spLocks noGrp="1"/>
          </p:cNvSpPr>
          <p:nvPr>
            <p:ph type="body" sz="quarter" idx="20"/>
          </p:nvPr>
        </p:nvSpPr>
        <p:spPr>
          <a:xfrm>
            <a:off x="2438400" y="5181600"/>
            <a:ext cx="6324600" cy="838200"/>
          </a:xfrm>
        </p:spPr>
        <p:txBody>
          <a:bodyPr>
            <a:normAutofit/>
          </a:bodyPr>
          <a:lstStyle>
            <a:lvl1pPr marL="57150" indent="0">
              <a:buFontTx/>
              <a:buNone/>
              <a:defRPr sz="1800" baseline="0"/>
            </a:lvl1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981200"/>
            <a:ext cx="7772400" cy="1362075"/>
          </a:xfrm>
        </p:spPr>
        <p:txBody>
          <a:bodyPr anchor="t"/>
          <a:lstStyle>
            <a:lvl1pPr algn="l">
              <a:defRPr sz="4000" b="1" cap="all">
                <a:solidFill>
                  <a:schemeClr val="bg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85800" y="481013"/>
            <a:ext cx="7772400" cy="1500187"/>
          </a:xfrm>
        </p:spPr>
        <p:txBody>
          <a:bodyPr anchor="b"/>
          <a:lstStyle>
            <a:lvl1pPr marL="0" indent="0">
              <a:buNone/>
              <a:defRPr sz="2000">
                <a:solidFill>
                  <a:schemeClr val="bg2"/>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Slide Number Placeholder 9"/>
          <p:cNvSpPr>
            <a:spLocks noGrp="1"/>
          </p:cNvSpPr>
          <p:nvPr>
            <p:ph type="sldNum" sz="quarter" idx="10"/>
          </p:nvPr>
        </p:nvSpPr>
        <p:spPr/>
        <p:txBody>
          <a:bodyPr/>
          <a:lstStyle/>
          <a:p>
            <a:fld id="{81582BD6-FC20-4557-852B-8433F8572D30}" type="slidenum">
              <a:rPr lang="en-US" smtClean="0"/>
              <a:pPr/>
              <a:t>‹#›</a:t>
            </a:fld>
            <a:endParaRPr lang="en-US" dirty="0"/>
          </a:p>
        </p:txBody>
      </p:sp>
      <p:sp>
        <p:nvSpPr>
          <p:cNvPr id="11" name="Footer Placeholder 10"/>
          <p:cNvSpPr>
            <a:spLocks noGrp="1"/>
          </p:cNvSpPr>
          <p:nvPr>
            <p:ph type="ftr" sz="quarter" idx="11"/>
          </p:nvPr>
        </p:nvSpPr>
        <p:spPr/>
        <p:txBody>
          <a:bodyPr/>
          <a:lstStyle/>
          <a:p>
            <a:r>
              <a:rPr lang="en-US" smtClean="0"/>
              <a:t>Slide 1 of 12</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1"/>
            <a:ext cx="4038600" cy="4525964"/>
          </a:xfrm>
        </p:spPr>
        <p:txBody>
          <a:bodyPr/>
          <a:lstStyle>
            <a:lvl1pPr>
              <a:defRPr sz="20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1"/>
            <a:ext cx="4038600" cy="4525964"/>
          </a:xfrm>
        </p:spPr>
        <p:txBody>
          <a:bodyPr/>
          <a:lstStyle>
            <a:lvl1pPr>
              <a:defRPr sz="20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4"/>
          </p:nvPr>
        </p:nvSpPr>
        <p:spPr/>
        <p:txBody>
          <a:bodyPr/>
          <a:lstStyle/>
          <a:p>
            <a:fld id="{81582BD6-FC20-4557-852B-8433F8572D30}" type="slidenum">
              <a:rPr lang="en-US" smtClean="0"/>
              <a:pPr/>
              <a:t>‹#›</a:t>
            </a:fld>
            <a:endParaRPr lang="en-US" dirty="0"/>
          </a:p>
        </p:txBody>
      </p:sp>
      <p:sp>
        <p:nvSpPr>
          <p:cNvPr id="10" name="Footer Placeholder 9"/>
          <p:cNvSpPr>
            <a:spLocks noGrp="1"/>
          </p:cNvSpPr>
          <p:nvPr>
            <p:ph type="ftr" sz="quarter" idx="15"/>
          </p:nvPr>
        </p:nvSpPr>
        <p:spPr/>
        <p:txBody>
          <a:bodyPr/>
          <a:lstStyle/>
          <a:p>
            <a:r>
              <a:rPr lang="en-US" smtClean="0"/>
              <a:t>Slide 1 of 12</a:t>
            </a:r>
            <a:endParaRPr lang="en-US" dirty="0"/>
          </a:p>
        </p:txBody>
      </p:sp>
      <p:sp>
        <p:nvSpPr>
          <p:cNvPr id="12" name="Title 11"/>
          <p:cNvSpPr>
            <a:spLocks noGrp="1"/>
          </p:cNvSpPr>
          <p:nvPr>
            <p:ph type="title"/>
          </p:nvPr>
        </p:nvSpPr>
        <p:spPr/>
        <p:txBody>
          <a:bodyPr/>
          <a:lstStyle/>
          <a:p>
            <a:r>
              <a:rPr lang="en-US" smtClean="0"/>
              <a:t>Click to edit Master title style</a:t>
            </a:r>
            <a:endParaRPr lang="en-US"/>
          </a:p>
        </p:txBody>
      </p:sp>
      <p:sp>
        <p:nvSpPr>
          <p:cNvPr id="8" name="Text Placeholder 10"/>
          <p:cNvSpPr>
            <a:spLocks noGrp="1"/>
          </p:cNvSpPr>
          <p:nvPr>
            <p:ph type="body" sz="quarter" idx="13"/>
          </p:nvPr>
        </p:nvSpPr>
        <p:spPr>
          <a:xfrm>
            <a:off x="533400" y="914400"/>
            <a:ext cx="8251200" cy="457200"/>
          </a:xfrm>
        </p:spPr>
        <p:txBody>
          <a:bodyPr>
            <a:normAutofit/>
          </a:bodyPr>
          <a:lstStyle>
            <a:lvl1pPr>
              <a:buFontTx/>
              <a:buNone/>
              <a:defRPr sz="2400"/>
            </a:lvl1pPr>
          </a:lstStyle>
          <a:p>
            <a:pPr lvl="0"/>
            <a:r>
              <a:rPr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smtClean="0"/>
              <a:t>Slide 1 of 12</a:t>
            </a:r>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5" name="Content Placeholder 2"/>
          <p:cNvSpPr>
            <a:spLocks noGrp="1"/>
          </p:cNvSpPr>
          <p:nvPr>
            <p:ph sz="half" idx="1"/>
          </p:nvPr>
        </p:nvSpPr>
        <p:spPr>
          <a:xfrm>
            <a:off x="457200" y="1524000"/>
            <a:ext cx="2362200" cy="20573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6" name="Content Placeholder 3"/>
          <p:cNvSpPr>
            <a:spLocks noGrp="1"/>
          </p:cNvSpPr>
          <p:nvPr>
            <p:ph sz="half" idx="2"/>
          </p:nvPr>
        </p:nvSpPr>
        <p:spPr>
          <a:xfrm>
            <a:off x="2971800" y="1524000"/>
            <a:ext cx="5715000" cy="2057399"/>
          </a:xfrm>
        </p:spPr>
        <p:txBody>
          <a:bodyPr>
            <a:normAutofit/>
          </a:bodyPr>
          <a:lstStyle>
            <a:lvl1pPr>
              <a:defRPr sz="1800"/>
            </a:lvl1pPr>
            <a:lvl2pPr>
              <a:defRPr sz="18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sz="half" idx="14"/>
          </p:nvPr>
        </p:nvSpPr>
        <p:spPr>
          <a:xfrm>
            <a:off x="457200" y="3638070"/>
            <a:ext cx="2362200" cy="205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0" name="Content Placeholder 3"/>
          <p:cNvSpPr>
            <a:spLocks noGrp="1"/>
          </p:cNvSpPr>
          <p:nvPr>
            <p:ph sz="half" idx="15"/>
          </p:nvPr>
        </p:nvSpPr>
        <p:spPr>
          <a:xfrm>
            <a:off x="2971800" y="3638070"/>
            <a:ext cx="3657600" cy="2057400"/>
          </a:xfrm>
        </p:spPr>
        <p:txBody>
          <a:bodyPr>
            <a:normAutofit/>
          </a:bodyPr>
          <a:lstStyle>
            <a:lvl1pPr>
              <a:defRPr sz="1800"/>
            </a:lvl1pPr>
            <a:lvl2pPr>
              <a:defRPr sz="18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2" name="Text Placeholder 10"/>
          <p:cNvSpPr>
            <a:spLocks noGrp="1"/>
          </p:cNvSpPr>
          <p:nvPr>
            <p:ph type="body" sz="quarter" idx="13"/>
          </p:nvPr>
        </p:nvSpPr>
        <p:spPr>
          <a:xfrm>
            <a:off x="533400" y="914400"/>
            <a:ext cx="8251200" cy="457200"/>
          </a:xfrm>
        </p:spPr>
        <p:txBody>
          <a:bodyPr>
            <a:normAutofit/>
          </a:bodyPr>
          <a:lstStyle>
            <a:lvl1pPr>
              <a:buFontTx/>
              <a:buNone/>
              <a:defRPr sz="2400"/>
            </a:lvl1pPr>
          </a:lstStyle>
          <a:p>
            <a:pPr lvl="0"/>
            <a:r>
              <a:rPr lang="en-US" smtClean="0"/>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smtClean="0"/>
              <a:t>Slide 1 of 12</a:t>
            </a:r>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Content Placeholder 2"/>
          <p:cNvSpPr>
            <a:spLocks noGrp="1"/>
          </p:cNvSpPr>
          <p:nvPr>
            <p:ph sz="half" idx="1"/>
          </p:nvPr>
        </p:nvSpPr>
        <p:spPr>
          <a:xfrm>
            <a:off x="457200" y="3048001"/>
            <a:ext cx="2743200" cy="2666999"/>
          </a:xfrm>
        </p:spPr>
        <p:txBody>
          <a:bodyPr lIns="274320" tIns="0" rIns="182880">
            <a:normAutofit/>
          </a:bodyPr>
          <a:lstStyle>
            <a:lvl1pPr>
              <a:lnSpc>
                <a:spcPts val="2000"/>
              </a:lnSpc>
              <a:defRPr sz="1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0" name="Content Placeholder 3"/>
          <p:cNvSpPr>
            <a:spLocks noGrp="1"/>
          </p:cNvSpPr>
          <p:nvPr>
            <p:ph sz="half" idx="2"/>
          </p:nvPr>
        </p:nvSpPr>
        <p:spPr>
          <a:xfrm>
            <a:off x="3238500" y="3048001"/>
            <a:ext cx="2743200" cy="2666999"/>
          </a:xfrm>
        </p:spPr>
        <p:txBody>
          <a:bodyPr lIns="274320" tIns="0" rIns="182880">
            <a:normAutofit/>
          </a:bodyPr>
          <a:lstStyle>
            <a:lvl1pPr>
              <a:lnSpc>
                <a:spcPts val="2000"/>
              </a:lnSpc>
              <a:defRPr sz="1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1" name="Content Placeholder 3"/>
          <p:cNvSpPr>
            <a:spLocks noGrp="1"/>
          </p:cNvSpPr>
          <p:nvPr>
            <p:ph sz="half" idx="14"/>
          </p:nvPr>
        </p:nvSpPr>
        <p:spPr>
          <a:xfrm>
            <a:off x="6019800" y="3048001"/>
            <a:ext cx="2743200" cy="2666999"/>
          </a:xfrm>
        </p:spPr>
        <p:txBody>
          <a:bodyPr lIns="274320" tIns="0" rIns="182880">
            <a:normAutofit/>
          </a:bodyPr>
          <a:lstStyle>
            <a:lvl1pPr>
              <a:lnSpc>
                <a:spcPts val="2000"/>
              </a:lnSpc>
              <a:defRPr sz="1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5" name="Content Placeholder 2"/>
          <p:cNvSpPr>
            <a:spLocks noGrp="1"/>
          </p:cNvSpPr>
          <p:nvPr>
            <p:ph sz="half" idx="15"/>
          </p:nvPr>
        </p:nvSpPr>
        <p:spPr>
          <a:xfrm>
            <a:off x="457200" y="1493837"/>
            <a:ext cx="2743200" cy="1477963"/>
          </a:xfrm>
        </p:spPr>
        <p:txBody>
          <a:bodyPr>
            <a:noAutofit/>
          </a:bodyPr>
          <a:lstStyle>
            <a:lvl1pP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6" name="Content Placeholder 3"/>
          <p:cNvSpPr>
            <a:spLocks noGrp="1"/>
          </p:cNvSpPr>
          <p:nvPr>
            <p:ph sz="half" idx="16"/>
          </p:nvPr>
        </p:nvSpPr>
        <p:spPr>
          <a:xfrm>
            <a:off x="3276600" y="1493837"/>
            <a:ext cx="2667000" cy="1477963"/>
          </a:xfrm>
        </p:spPr>
        <p:txBody>
          <a:bodyPr>
            <a:normAutofit/>
          </a:bodyPr>
          <a:lstStyle>
            <a:lvl1pP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7" name="Content Placeholder 3"/>
          <p:cNvSpPr>
            <a:spLocks noGrp="1"/>
          </p:cNvSpPr>
          <p:nvPr>
            <p:ph sz="half" idx="17"/>
          </p:nvPr>
        </p:nvSpPr>
        <p:spPr>
          <a:xfrm>
            <a:off x="6019800" y="1493837"/>
            <a:ext cx="2743200" cy="1477963"/>
          </a:xfrm>
        </p:spPr>
        <p:txBody>
          <a:bodyPr>
            <a:normAutofit/>
          </a:bodyPr>
          <a:lstStyle>
            <a:lvl1pP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9" name="Title 18"/>
          <p:cNvSpPr>
            <a:spLocks noGrp="1"/>
          </p:cNvSpPr>
          <p:nvPr>
            <p:ph type="title"/>
          </p:nvPr>
        </p:nvSpPr>
        <p:spPr/>
        <p:txBody>
          <a:bodyPr/>
          <a:lstStyle/>
          <a:p>
            <a:r>
              <a:rPr lang="en-US" smtClean="0"/>
              <a:t>Click to edit Master title style</a:t>
            </a:r>
            <a:endParaRPr lang="en-US"/>
          </a:p>
        </p:txBody>
      </p:sp>
      <p:sp>
        <p:nvSpPr>
          <p:cNvPr id="20" name="Text Placeholder 10"/>
          <p:cNvSpPr>
            <a:spLocks noGrp="1"/>
          </p:cNvSpPr>
          <p:nvPr>
            <p:ph type="body" sz="quarter" idx="13"/>
          </p:nvPr>
        </p:nvSpPr>
        <p:spPr>
          <a:xfrm>
            <a:off x="533400" y="914400"/>
            <a:ext cx="8251200" cy="457200"/>
          </a:xfrm>
        </p:spPr>
        <p:txBody>
          <a:bodyPr>
            <a:normAutofit/>
          </a:bodyPr>
          <a:lstStyle>
            <a:lvl1pPr>
              <a:buFontTx/>
              <a:buNone/>
              <a:defRPr sz="2400"/>
            </a:lvl1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24000"/>
            <a:ext cx="4040188" cy="304801"/>
          </a:xfrm>
          <a:solidFill>
            <a:schemeClr val="accent4">
              <a:alpha val="39000"/>
            </a:schemeClr>
          </a:solidFill>
        </p:spPr>
        <p:txBody>
          <a:bodyPr tIns="274320" anchor="b">
            <a:noAutofit/>
          </a:bodyPr>
          <a:lstStyle>
            <a:lvl1pPr marL="0" indent="0">
              <a:buNone/>
              <a:defRPr sz="1800" b="1" cap="all" baseline="0">
                <a:solidFill>
                  <a:schemeClr val="bg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28800"/>
            <a:ext cx="4040188" cy="4068763"/>
          </a:xfrm>
        </p:spPr>
        <p:txBody>
          <a:bodyPr/>
          <a:lstStyle>
            <a:lvl1pPr>
              <a:lnSpc>
                <a:spcPct val="100000"/>
              </a:lnSpc>
              <a:buClr>
                <a:schemeClr val="accent1">
                  <a:lumMod val="20000"/>
                  <a:lumOff val="80000"/>
                </a:schemeClr>
              </a:buClr>
              <a:defRPr sz="2000"/>
            </a:lvl1pPr>
            <a:lvl2pPr>
              <a:lnSpc>
                <a:spcPct val="100000"/>
              </a:lnSpc>
              <a:buClr>
                <a:schemeClr val="accent1">
                  <a:lumMod val="20000"/>
                  <a:lumOff val="80000"/>
                </a:schemeClr>
              </a:buClr>
              <a:defRPr sz="2000"/>
            </a:lvl2pPr>
            <a:lvl3pPr>
              <a:lnSpc>
                <a:spcPct val="100000"/>
              </a:lnSpc>
              <a:buClr>
                <a:schemeClr val="accent1">
                  <a:lumMod val="20000"/>
                  <a:lumOff val="80000"/>
                </a:schemeClr>
              </a:buClr>
              <a:defRPr sz="1800"/>
            </a:lvl3pPr>
            <a:lvl4pPr>
              <a:lnSpc>
                <a:spcPct val="100000"/>
              </a:lnSpc>
              <a:buClr>
                <a:schemeClr val="accent1">
                  <a:lumMod val="20000"/>
                  <a:lumOff val="80000"/>
                </a:schemeClr>
              </a:buClr>
              <a:defRPr sz="1600"/>
            </a:lvl4pPr>
            <a:lvl5pPr>
              <a:lnSpc>
                <a:spcPct val="100000"/>
              </a:lnSpc>
              <a:buClr>
                <a:schemeClr val="accent1">
                  <a:lumMod val="20000"/>
                  <a:lumOff val="80000"/>
                </a:schemeClr>
              </a:buCl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645027" y="1828800"/>
            <a:ext cx="4041775" cy="4068763"/>
          </a:xfrm>
        </p:spPr>
        <p:txBody>
          <a:bodyPr/>
          <a:lstStyle>
            <a:lvl1pPr>
              <a:buClr>
                <a:schemeClr val="accent1">
                  <a:lumMod val="20000"/>
                  <a:lumOff val="80000"/>
                </a:schemeClr>
              </a:buClr>
              <a:defRPr sz="2000"/>
            </a:lvl1pPr>
            <a:lvl2pPr>
              <a:buClr>
                <a:schemeClr val="accent1">
                  <a:lumMod val="20000"/>
                  <a:lumOff val="80000"/>
                </a:schemeClr>
              </a:buClr>
              <a:defRPr sz="2000"/>
            </a:lvl2pPr>
            <a:lvl3pPr>
              <a:buClr>
                <a:schemeClr val="accent1">
                  <a:lumMod val="20000"/>
                  <a:lumOff val="80000"/>
                </a:schemeClr>
              </a:buClr>
              <a:defRPr sz="1800"/>
            </a:lvl3pPr>
            <a:lvl4pPr>
              <a:buClr>
                <a:schemeClr val="accent1">
                  <a:lumMod val="20000"/>
                  <a:lumOff val="80000"/>
                </a:schemeClr>
              </a:buClr>
              <a:defRPr sz="1600"/>
            </a:lvl4pPr>
            <a:lvl5pPr>
              <a:buClr>
                <a:schemeClr val="accent1">
                  <a:lumMod val="20000"/>
                  <a:lumOff val="80000"/>
                </a:schemeClr>
              </a:buCl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Text Placeholder 2"/>
          <p:cNvSpPr>
            <a:spLocks noGrp="1"/>
          </p:cNvSpPr>
          <p:nvPr>
            <p:ph type="body" idx="12"/>
          </p:nvPr>
        </p:nvSpPr>
        <p:spPr>
          <a:xfrm>
            <a:off x="4648200" y="1524001"/>
            <a:ext cx="4040188" cy="304801"/>
          </a:xfrm>
          <a:solidFill>
            <a:schemeClr val="accent4">
              <a:alpha val="39000"/>
            </a:schemeClr>
          </a:solidFill>
        </p:spPr>
        <p:txBody>
          <a:bodyPr tIns="274320" anchor="b">
            <a:noAutofit/>
          </a:bodyPr>
          <a:lstStyle>
            <a:lvl1pPr marL="0" indent="0">
              <a:buNone/>
              <a:defRPr sz="1800" b="1" cap="all" baseline="0">
                <a:solidFill>
                  <a:schemeClr val="bg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Slide Number Placeholder 9"/>
          <p:cNvSpPr>
            <a:spLocks noGrp="1"/>
          </p:cNvSpPr>
          <p:nvPr>
            <p:ph type="sldNum" sz="quarter" idx="14"/>
          </p:nvPr>
        </p:nvSpPr>
        <p:spPr/>
        <p:txBody>
          <a:bodyPr/>
          <a:lstStyle/>
          <a:p>
            <a:fld id="{81582BD6-FC20-4557-852B-8433F8572D30}" type="slidenum">
              <a:rPr lang="en-US" smtClean="0"/>
              <a:pPr/>
              <a:t>‹#›</a:t>
            </a:fld>
            <a:endParaRPr lang="en-US" dirty="0"/>
          </a:p>
        </p:txBody>
      </p:sp>
      <p:sp>
        <p:nvSpPr>
          <p:cNvPr id="11" name="Footer Placeholder 10"/>
          <p:cNvSpPr>
            <a:spLocks noGrp="1"/>
          </p:cNvSpPr>
          <p:nvPr>
            <p:ph type="ftr" sz="quarter" idx="15"/>
          </p:nvPr>
        </p:nvSpPr>
        <p:spPr/>
        <p:txBody>
          <a:bodyPr/>
          <a:lstStyle/>
          <a:p>
            <a:r>
              <a:rPr lang="en-US" smtClean="0"/>
              <a:t>Slide 1 of 12</a:t>
            </a:r>
            <a:endParaRPr lang="en-US" dirty="0"/>
          </a:p>
        </p:txBody>
      </p:sp>
      <p:sp>
        <p:nvSpPr>
          <p:cNvPr id="17" name="Title 16"/>
          <p:cNvSpPr>
            <a:spLocks noGrp="1"/>
          </p:cNvSpPr>
          <p:nvPr>
            <p:ph type="title"/>
          </p:nvPr>
        </p:nvSpPr>
        <p:spPr/>
        <p:txBody>
          <a:bodyPr/>
          <a:lstStyle/>
          <a:p>
            <a:r>
              <a:rPr lang="en-US" smtClean="0"/>
              <a:t>Click to edit Master title style</a:t>
            </a:r>
            <a:endParaRPr lang="en-US"/>
          </a:p>
        </p:txBody>
      </p:sp>
      <p:sp>
        <p:nvSpPr>
          <p:cNvPr id="18" name="Text Placeholder 10"/>
          <p:cNvSpPr>
            <a:spLocks noGrp="1"/>
          </p:cNvSpPr>
          <p:nvPr>
            <p:ph type="body" sz="quarter" idx="13"/>
          </p:nvPr>
        </p:nvSpPr>
        <p:spPr>
          <a:xfrm>
            <a:off x="533400" y="914400"/>
            <a:ext cx="8251200" cy="457200"/>
          </a:xfrm>
        </p:spPr>
        <p:txBody>
          <a:bodyPr>
            <a:normAutofit/>
          </a:bodyPr>
          <a:lstStyle>
            <a:lvl1pPr>
              <a:buFontTx/>
              <a:buNone/>
              <a:defRPr sz="2400"/>
            </a:lvl1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Slide Number Placeholder 8"/>
          <p:cNvSpPr>
            <a:spLocks noGrp="1"/>
          </p:cNvSpPr>
          <p:nvPr>
            <p:ph type="sldNum" sz="quarter" idx="14"/>
          </p:nvPr>
        </p:nvSpPr>
        <p:spPr/>
        <p:txBody>
          <a:bodyPr/>
          <a:lstStyle/>
          <a:p>
            <a:fld id="{81582BD6-FC20-4557-852B-8433F8572D30}" type="slidenum">
              <a:rPr lang="en-US" smtClean="0"/>
              <a:pPr/>
              <a:t>‹#›</a:t>
            </a:fld>
            <a:endParaRPr lang="en-US" dirty="0"/>
          </a:p>
        </p:txBody>
      </p:sp>
      <p:sp>
        <p:nvSpPr>
          <p:cNvPr id="10" name="Footer Placeholder 9"/>
          <p:cNvSpPr>
            <a:spLocks noGrp="1"/>
          </p:cNvSpPr>
          <p:nvPr>
            <p:ph type="ftr" sz="quarter" idx="15"/>
          </p:nvPr>
        </p:nvSpPr>
        <p:spPr/>
        <p:txBody>
          <a:bodyPr/>
          <a:lstStyle/>
          <a:p>
            <a:r>
              <a:rPr lang="en-US" smtClean="0"/>
              <a:t>Slide 1 of 12</a:t>
            </a:r>
            <a:endParaRPr lang="en-US" dirty="0"/>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4" name="Text Placeholder 10"/>
          <p:cNvSpPr>
            <a:spLocks noGrp="1"/>
          </p:cNvSpPr>
          <p:nvPr>
            <p:ph type="body" sz="quarter" idx="13"/>
          </p:nvPr>
        </p:nvSpPr>
        <p:spPr>
          <a:xfrm>
            <a:off x="533400" y="914400"/>
            <a:ext cx="8251200" cy="457200"/>
          </a:xfrm>
        </p:spPr>
        <p:txBody>
          <a:bodyPr>
            <a:normAutofit/>
          </a:bodyPr>
          <a:lstStyle>
            <a:lvl1pPr>
              <a:buFontTx/>
              <a:buNone/>
              <a:defRPr sz="2400"/>
            </a:lvl1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81582BD6-FC20-4557-852B-8433F8572D30}" type="slidenum">
              <a:rPr lang="en-US" smtClean="0"/>
              <a:pPr/>
              <a:t>‹#›</a:t>
            </a:fld>
            <a:endParaRPr lang="en-US" dirty="0"/>
          </a:p>
        </p:txBody>
      </p:sp>
      <p:sp>
        <p:nvSpPr>
          <p:cNvPr id="6" name="Footer Placeholder 5"/>
          <p:cNvSpPr>
            <a:spLocks noGrp="1"/>
          </p:cNvSpPr>
          <p:nvPr>
            <p:ph type="ftr" sz="quarter" idx="11"/>
          </p:nvPr>
        </p:nvSpPr>
        <p:spPr/>
        <p:txBody>
          <a:bodyPr/>
          <a:lstStyle/>
          <a:p>
            <a:r>
              <a:rPr lang="en-US" smtClean="0"/>
              <a:t>Slide 1 of 12</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524000"/>
            <a:ext cx="5334000" cy="4602163"/>
          </a:xfrm>
        </p:spPr>
        <p:txBody>
          <a:bodyPr/>
          <a:lstStyle>
            <a:lvl1pPr>
              <a:defRPr sz="2400"/>
            </a:lvl1pPr>
            <a:lvl2pPr>
              <a:defRPr sz="2000"/>
            </a:lvl2pPr>
            <a:lvl3pPr>
              <a:defRPr sz="20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43600" y="1523999"/>
            <a:ext cx="2855915" cy="4602165"/>
          </a:xfrm>
        </p:spPr>
        <p:txBody>
          <a:bodyPr/>
          <a:lstStyle>
            <a:lvl1pPr marL="0" indent="0">
              <a:lnSpc>
                <a:spcPts val="1600"/>
              </a:lnSpc>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2" name="Slide Number Placeholder 11"/>
          <p:cNvSpPr>
            <a:spLocks noGrp="1"/>
          </p:cNvSpPr>
          <p:nvPr>
            <p:ph type="sldNum" sz="quarter" idx="14"/>
          </p:nvPr>
        </p:nvSpPr>
        <p:spPr/>
        <p:txBody>
          <a:bodyPr/>
          <a:lstStyle/>
          <a:p>
            <a:fld id="{81582BD6-FC20-4557-852B-8433F8572D30}" type="slidenum">
              <a:rPr lang="en-US" smtClean="0"/>
              <a:pPr/>
              <a:t>‹#›</a:t>
            </a:fld>
            <a:endParaRPr lang="en-US" dirty="0"/>
          </a:p>
        </p:txBody>
      </p:sp>
      <p:sp>
        <p:nvSpPr>
          <p:cNvPr id="13" name="Footer Placeholder 12"/>
          <p:cNvSpPr>
            <a:spLocks noGrp="1"/>
          </p:cNvSpPr>
          <p:nvPr>
            <p:ph type="ftr" sz="quarter" idx="15"/>
          </p:nvPr>
        </p:nvSpPr>
        <p:spPr/>
        <p:txBody>
          <a:bodyPr/>
          <a:lstStyle/>
          <a:p>
            <a:r>
              <a:rPr lang="en-US" smtClean="0"/>
              <a:t>Slide 1 of 12</a:t>
            </a:r>
            <a:endParaRPr lang="en-US" dirty="0"/>
          </a:p>
        </p:txBody>
      </p:sp>
      <p:sp>
        <p:nvSpPr>
          <p:cNvPr id="14" name="Title 13"/>
          <p:cNvSpPr>
            <a:spLocks noGrp="1"/>
          </p:cNvSpPr>
          <p:nvPr>
            <p:ph type="title"/>
          </p:nvPr>
        </p:nvSpPr>
        <p:spPr/>
        <p:txBody>
          <a:bodyPr/>
          <a:lstStyle/>
          <a:p>
            <a:r>
              <a:rPr lang="en-US" smtClean="0"/>
              <a:t>Click to edit Master title style</a:t>
            </a:r>
            <a:endParaRPr lang="en-US"/>
          </a:p>
        </p:txBody>
      </p:sp>
      <p:sp>
        <p:nvSpPr>
          <p:cNvPr id="15" name="Text Placeholder 10"/>
          <p:cNvSpPr>
            <a:spLocks noGrp="1"/>
          </p:cNvSpPr>
          <p:nvPr>
            <p:ph type="body" sz="quarter" idx="13"/>
          </p:nvPr>
        </p:nvSpPr>
        <p:spPr>
          <a:xfrm>
            <a:off x="533400" y="914400"/>
            <a:ext cx="8251200" cy="457200"/>
          </a:xfrm>
        </p:spPr>
        <p:txBody>
          <a:bodyPr>
            <a:normAutofit/>
          </a:bodyPr>
          <a:lstStyle>
            <a:lvl1pPr>
              <a:buFontTx/>
              <a:buNone/>
              <a:defRPr sz="2400"/>
            </a:lvl1pPr>
          </a:lstStyle>
          <a:p>
            <a:pPr lvl="0"/>
            <a:r>
              <a:rPr lang="en-US" smtClean="0"/>
              <a:t>Click to edit Master text styles</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estions contact">
    <p:spTree>
      <p:nvGrpSpPr>
        <p:cNvPr id="1" name=""/>
        <p:cNvGrpSpPr/>
        <p:nvPr/>
      </p:nvGrpSpPr>
      <p:grpSpPr>
        <a:xfrm>
          <a:off x="0" y="0"/>
          <a:ext cx="0" cy="0"/>
          <a:chOff x="0" y="0"/>
          <a:chExt cx="0" cy="0"/>
        </a:xfrm>
      </p:grpSpPr>
      <p:sp>
        <p:nvSpPr>
          <p:cNvPr id="3" name="Content Placeholder 2"/>
          <p:cNvSpPr>
            <a:spLocks noGrp="1"/>
          </p:cNvSpPr>
          <p:nvPr>
            <p:ph idx="1"/>
          </p:nvPr>
        </p:nvSpPr>
        <p:spPr>
          <a:xfrm>
            <a:off x="3657600" y="1524000"/>
            <a:ext cx="5111750" cy="4602163"/>
          </a:xfrm>
        </p:spPr>
        <p:txBody>
          <a:bodyPr/>
          <a:lstStyle>
            <a:lvl1pPr>
              <a:defRPr sz="2400">
                <a:solidFill>
                  <a:schemeClr val="bg2"/>
                </a:solidFill>
              </a:defRPr>
            </a:lvl1pPr>
            <a:lvl2pPr>
              <a:defRPr sz="2000">
                <a:solidFill>
                  <a:schemeClr val="bg2"/>
                </a:solidFill>
              </a:defRPr>
            </a:lvl2pPr>
            <a:lvl3pPr>
              <a:defRPr sz="2000">
                <a:solidFill>
                  <a:schemeClr val="bg2"/>
                </a:solidFill>
              </a:defRPr>
            </a:lvl3pPr>
            <a:lvl4pPr>
              <a:defRPr sz="1600">
                <a:solidFill>
                  <a:schemeClr val="bg2"/>
                </a:solidFill>
              </a:defRPr>
            </a:lvl4pPr>
            <a:lvl5pPr>
              <a:defRPr sz="1600">
                <a:solidFill>
                  <a:schemeClr val="bg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600200"/>
            <a:ext cx="3048000" cy="4297363"/>
          </a:xfrm>
        </p:spPr>
        <p:txBody>
          <a:bodyPr/>
          <a:lstStyle>
            <a:lvl1pPr marL="0" indent="0">
              <a:lnSpc>
                <a:spcPts val="1600"/>
              </a:lnSpc>
              <a:buNone/>
              <a:defRPr sz="140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2" name="Slide Number Placeholder 11"/>
          <p:cNvSpPr>
            <a:spLocks noGrp="1"/>
          </p:cNvSpPr>
          <p:nvPr>
            <p:ph type="sldNum" sz="quarter" idx="14"/>
          </p:nvPr>
        </p:nvSpPr>
        <p:spPr/>
        <p:txBody>
          <a:bodyPr/>
          <a:lstStyle/>
          <a:p>
            <a:fld id="{81582BD6-FC20-4557-852B-8433F8572D30}" type="slidenum">
              <a:rPr lang="en-US" smtClean="0"/>
              <a:pPr/>
              <a:t>‹#›</a:t>
            </a:fld>
            <a:endParaRPr lang="en-US" dirty="0"/>
          </a:p>
        </p:txBody>
      </p:sp>
      <p:sp>
        <p:nvSpPr>
          <p:cNvPr id="13" name="Footer Placeholder 12"/>
          <p:cNvSpPr>
            <a:spLocks noGrp="1"/>
          </p:cNvSpPr>
          <p:nvPr>
            <p:ph type="ftr" sz="quarter" idx="15"/>
          </p:nvPr>
        </p:nvSpPr>
        <p:spPr/>
        <p:txBody>
          <a:bodyPr/>
          <a:lstStyle/>
          <a:p>
            <a:r>
              <a:rPr lang="en-US" smtClean="0"/>
              <a:t>Slide 1 of 12</a:t>
            </a:r>
            <a:endParaRPr lang="en-US" dirty="0"/>
          </a:p>
        </p:txBody>
      </p:sp>
      <p:sp>
        <p:nvSpPr>
          <p:cNvPr id="14" name="Title 13"/>
          <p:cNvSpPr>
            <a:spLocks noGrp="1"/>
          </p:cNvSpPr>
          <p:nvPr>
            <p:ph type="title"/>
          </p:nvPr>
        </p:nvSpPr>
        <p:spPr/>
        <p:txBody>
          <a:bodyPr/>
          <a:lstStyle>
            <a:lvl1pPr>
              <a:defRPr>
                <a:solidFill>
                  <a:schemeClr val="bg2"/>
                </a:solidFill>
              </a:defRPr>
            </a:lvl1pPr>
          </a:lstStyle>
          <a:p>
            <a:r>
              <a:rPr lang="en-US" smtClean="0"/>
              <a:t>Click to edit Master title style</a:t>
            </a:r>
            <a:endParaRPr lang="en-US" dirty="0"/>
          </a:p>
        </p:txBody>
      </p:sp>
      <p:sp>
        <p:nvSpPr>
          <p:cNvPr id="15" name="Text Placeholder 10"/>
          <p:cNvSpPr>
            <a:spLocks noGrp="1"/>
          </p:cNvSpPr>
          <p:nvPr>
            <p:ph type="body" sz="quarter" idx="13"/>
          </p:nvPr>
        </p:nvSpPr>
        <p:spPr>
          <a:xfrm>
            <a:off x="533400" y="914400"/>
            <a:ext cx="8251200" cy="457200"/>
          </a:xfrm>
        </p:spPr>
        <p:txBody>
          <a:bodyPr>
            <a:normAutofit/>
          </a:bodyPr>
          <a:lstStyle>
            <a:lvl1pPr>
              <a:buFontTx/>
              <a:buNone/>
              <a:defRPr sz="2400">
                <a:solidFill>
                  <a:schemeClr val="bg2"/>
                </a:solidFill>
              </a:defRPr>
            </a:lvl1pPr>
          </a:lstStyle>
          <a:p>
            <a:pPr lvl="0"/>
            <a:r>
              <a:rPr lang="en-US" smtClean="0"/>
              <a:t>Click to edit Master text styles</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 y="5194800"/>
            <a:ext cx="3962400" cy="338139"/>
          </a:xfrm>
        </p:spPr>
        <p:txBody>
          <a:bodyPr anchor="b"/>
          <a:lstStyle>
            <a:lvl1pPr algn="l">
              <a:defRPr sz="1800" b="1">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304800"/>
            <a:ext cx="9144000" cy="4724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76200" y="5499601"/>
            <a:ext cx="3962400" cy="804863"/>
          </a:xfrm>
        </p:spPr>
        <p:txBody>
          <a:bodyPr>
            <a:normAutofit/>
          </a:bodyPr>
          <a:lstStyle>
            <a:lvl1pPr marL="0" indent="0">
              <a:lnSpc>
                <a:spcPts val="1400"/>
              </a:lnSpc>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Slide Number Placeholder 7"/>
          <p:cNvSpPr>
            <a:spLocks noGrp="1"/>
          </p:cNvSpPr>
          <p:nvPr>
            <p:ph type="sldNum" sz="quarter" idx="10"/>
          </p:nvPr>
        </p:nvSpPr>
        <p:spPr/>
        <p:txBody>
          <a:bodyPr/>
          <a:lstStyle/>
          <a:p>
            <a:fld id="{81582BD6-FC20-4557-852B-8433F8572D30}" type="slidenum">
              <a:rPr lang="en-US" smtClean="0"/>
              <a:pPr/>
              <a:t>‹#›</a:t>
            </a:fld>
            <a:endParaRPr lang="en-US" dirty="0"/>
          </a:p>
        </p:txBody>
      </p:sp>
      <p:sp>
        <p:nvSpPr>
          <p:cNvPr id="9" name="Footer Placeholder 8"/>
          <p:cNvSpPr>
            <a:spLocks noGrp="1"/>
          </p:cNvSpPr>
          <p:nvPr>
            <p:ph type="ftr" sz="quarter" idx="11"/>
          </p:nvPr>
        </p:nvSpPr>
        <p:spPr/>
        <p:txBody>
          <a:bodyPr/>
          <a:lstStyle/>
          <a:p>
            <a:r>
              <a:rPr lang="en-US" smtClean="0"/>
              <a:t>Slide 1 of 12</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4400" y="342437"/>
            <a:ext cx="8229600" cy="639763"/>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990600"/>
            <a:ext cx="8229600" cy="513556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Footer Placeholder 4"/>
          <p:cNvSpPr>
            <a:spLocks noGrp="1"/>
          </p:cNvSpPr>
          <p:nvPr>
            <p:ph type="ftr" sz="quarter" idx="3"/>
          </p:nvPr>
        </p:nvSpPr>
        <p:spPr>
          <a:xfrm>
            <a:off x="6240585" y="6630015"/>
            <a:ext cx="2895600" cy="365125"/>
          </a:xfrm>
          <a:prstGeom prst="rect">
            <a:avLst/>
          </a:prstGeom>
        </p:spPr>
        <p:txBody>
          <a:bodyPr/>
          <a:lstStyle>
            <a:lvl1pPr algn="r">
              <a:defRPr sz="900">
                <a:solidFill>
                  <a:schemeClr val="bg2"/>
                </a:solidFill>
                <a:latin typeface="Segoe UI" pitchFamily="34" charset="0"/>
                <a:cs typeface="Segoe UI" pitchFamily="34" charset="0"/>
              </a:defRPr>
            </a:lvl1pPr>
          </a:lstStyle>
          <a:p>
            <a:r>
              <a:rPr lang="en-US" smtClean="0"/>
              <a:t>Slide 1 of 12</a:t>
            </a:r>
            <a:endParaRPr lang="en-US" dirty="0"/>
          </a:p>
        </p:txBody>
      </p:sp>
      <p:sp>
        <p:nvSpPr>
          <p:cNvPr id="11" name="Slide Number Placeholder 5"/>
          <p:cNvSpPr>
            <a:spLocks noGrp="1"/>
          </p:cNvSpPr>
          <p:nvPr>
            <p:ph type="sldNum" sz="quarter" idx="4"/>
          </p:nvPr>
        </p:nvSpPr>
        <p:spPr>
          <a:xfrm>
            <a:off x="0" y="6600600"/>
            <a:ext cx="2133600" cy="365125"/>
          </a:xfrm>
          <a:prstGeom prst="rect">
            <a:avLst/>
          </a:prstGeom>
        </p:spPr>
        <p:txBody>
          <a:bodyPr/>
          <a:lstStyle>
            <a:lvl1pPr algn="l">
              <a:defRPr sz="1200" b="1">
                <a:solidFill>
                  <a:schemeClr val="bg2"/>
                </a:solidFill>
                <a:latin typeface="Segoe UI" pitchFamily="34" charset="0"/>
                <a:cs typeface="Segoe UI" pitchFamily="34" charset="0"/>
              </a:defRPr>
            </a:lvl1pPr>
          </a:lstStyle>
          <a:p>
            <a:fld id="{81582BD6-FC20-4557-852B-8433F8572D30}" type="slidenum">
              <a:rPr lang="en-US" smtClean="0"/>
              <a:pPr/>
              <a:t>‹#›</a:t>
            </a:fld>
            <a:endParaRPr lang="en-US" dirty="0"/>
          </a:p>
        </p:txBody>
      </p:sp>
      <p:sp>
        <p:nvSpPr>
          <p:cNvPr id="7" name="TextBox 6"/>
          <p:cNvSpPr txBox="1"/>
          <p:nvPr/>
        </p:nvSpPr>
        <p:spPr>
          <a:xfrm>
            <a:off x="5257800" y="2895600"/>
            <a:ext cx="1219200" cy="1066800"/>
          </a:xfrm>
          <a:prstGeom prst="rect">
            <a:avLst/>
          </a:prstGeom>
        </p:spPr>
        <p:txBody>
          <a:bodyPr vert="horz" wrap="squar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endParaRPr kumimoji="0" lang="en-US" sz="2400" b="0" i="0" u="none" strike="noStrike" kern="1200" cap="none" spc="0" normalizeH="0" baseline="0" noProof="0" dirty="0" smtClean="0">
              <a:ln>
                <a:noFill/>
              </a:ln>
              <a:solidFill>
                <a:schemeClr val="tx1"/>
              </a:solidFill>
              <a:effectLst/>
              <a:uLnTx/>
              <a:uFillTx/>
              <a:latin typeface="Perpetua" pitchFamily="18" charset="0"/>
              <a:ea typeface="+mj-ea"/>
              <a:cs typeface="+mj-cs"/>
            </a:endParaRPr>
          </a:p>
        </p:txBody>
      </p:sp>
      <p:sp>
        <p:nvSpPr>
          <p:cNvPr id="8" name="TextBox 7"/>
          <p:cNvSpPr txBox="1"/>
          <p:nvPr/>
        </p:nvSpPr>
        <p:spPr>
          <a:xfrm>
            <a:off x="5410200" y="2667000"/>
            <a:ext cx="1447800" cy="1371600"/>
          </a:xfrm>
          <a:prstGeom prst="rect">
            <a:avLst/>
          </a:prstGeom>
        </p:spPr>
        <p:txBody>
          <a:bodyPr vert="horz" wrap="squar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endParaRPr kumimoji="0" lang="en-US" sz="2400" b="0" i="0" u="none" strike="noStrike" kern="1200" cap="none" spc="0" normalizeH="0" baseline="0" noProof="0" dirty="0" smtClean="0">
              <a:ln>
                <a:noFill/>
              </a:ln>
              <a:solidFill>
                <a:schemeClr val="tx1"/>
              </a:solidFill>
              <a:effectLst/>
              <a:uLnTx/>
              <a:uFillTx/>
              <a:latin typeface="Perpetua" pitchFamily="18" charset="0"/>
              <a:ea typeface="+mj-ea"/>
              <a:cs typeface="+mj-cs"/>
            </a:endParaRPr>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60" r:id="rId3"/>
    <p:sldLayoutId id="2147483651" r:id="rId4"/>
    <p:sldLayoutId id="2147483652" r:id="rId5"/>
    <p:sldLayoutId id="2147483661" r:id="rId6"/>
    <p:sldLayoutId id="2147483662" r:id="rId7"/>
    <p:sldLayoutId id="2147483653" r:id="rId8"/>
    <p:sldLayoutId id="2147483654" r:id="rId9"/>
    <p:sldLayoutId id="2147483655" r:id="rId10"/>
    <p:sldLayoutId id="2147483656" r:id="rId11"/>
    <p:sldLayoutId id="2147483664" r:id="rId12"/>
    <p:sldLayoutId id="2147483657" r:id="rId13"/>
  </p:sldLayoutIdLst>
  <p:hf hdr="0" dt="0"/>
  <p:txStyles>
    <p:titleStyle>
      <a:lvl1pPr algn="l" defTabSz="914400" rtl="0" eaLnBrk="1" latinLnBrk="0" hangingPunct="1">
        <a:spcBef>
          <a:spcPct val="0"/>
        </a:spcBef>
        <a:buNone/>
        <a:defRPr sz="3600" b="1" kern="1200" baseline="0">
          <a:solidFill>
            <a:schemeClr val="bg2"/>
          </a:solidFill>
          <a:latin typeface="+mj-lt"/>
          <a:ea typeface="+mj-ea"/>
          <a:cs typeface="Segoe UI" pitchFamily="34" charset="0"/>
        </a:defRPr>
      </a:lvl1pPr>
    </p:titleStyle>
    <p:bodyStyle>
      <a:lvl1pPr marL="173038" indent="-173038" algn="l" defTabSz="914400" rtl="0" eaLnBrk="1" latinLnBrk="0" hangingPunct="1">
        <a:lnSpc>
          <a:spcPct val="100000"/>
        </a:lnSpc>
        <a:spcBef>
          <a:spcPct val="20000"/>
        </a:spcBef>
        <a:buClr>
          <a:schemeClr val="bg2"/>
        </a:buClr>
        <a:buSzPct val="70000"/>
        <a:buFont typeface="Arial" pitchFamily="34" charset="0"/>
        <a:buChar char="•"/>
        <a:defRPr sz="3200" kern="1200">
          <a:solidFill>
            <a:schemeClr val="bg2"/>
          </a:solidFill>
          <a:latin typeface="+mn-lt"/>
          <a:ea typeface="+mn-ea"/>
          <a:cs typeface="Segoe UI" pitchFamily="34" charset="0"/>
        </a:defRPr>
      </a:lvl1pPr>
      <a:lvl2pPr marL="627063" indent="-169863" algn="l" defTabSz="914400" rtl="0" eaLnBrk="1" latinLnBrk="0" hangingPunct="1">
        <a:lnSpc>
          <a:spcPct val="100000"/>
        </a:lnSpc>
        <a:spcBef>
          <a:spcPct val="20000"/>
        </a:spcBef>
        <a:buClr>
          <a:schemeClr val="bg2"/>
        </a:buClr>
        <a:buSzPct val="70000"/>
        <a:buFont typeface="Arial" pitchFamily="34" charset="0"/>
        <a:buChar char="•"/>
        <a:defRPr sz="2800" kern="1200">
          <a:solidFill>
            <a:schemeClr val="bg2"/>
          </a:solidFill>
          <a:latin typeface="+mn-lt"/>
          <a:ea typeface="+mn-ea"/>
          <a:cs typeface="Segoe UI" pitchFamily="34" charset="0"/>
        </a:defRPr>
      </a:lvl2pPr>
      <a:lvl3pPr marL="1030288" indent="-115888" algn="l" defTabSz="914400" rtl="0" eaLnBrk="1" latinLnBrk="0" hangingPunct="1">
        <a:lnSpc>
          <a:spcPct val="100000"/>
        </a:lnSpc>
        <a:spcBef>
          <a:spcPct val="20000"/>
        </a:spcBef>
        <a:buClr>
          <a:schemeClr val="bg2"/>
        </a:buClr>
        <a:buSzPct val="70000"/>
        <a:buFont typeface="Arial" pitchFamily="34" charset="0"/>
        <a:buChar char="•"/>
        <a:defRPr sz="2400" kern="1200">
          <a:solidFill>
            <a:schemeClr val="bg2"/>
          </a:solidFill>
          <a:latin typeface="+mn-lt"/>
          <a:ea typeface="+mn-ea"/>
          <a:cs typeface="Segoe UI" pitchFamily="34" charset="0"/>
        </a:defRPr>
      </a:lvl3pPr>
      <a:lvl4pPr marL="1482725" indent="-111125" algn="l" defTabSz="914400" rtl="0" eaLnBrk="1" latinLnBrk="0" hangingPunct="1">
        <a:lnSpc>
          <a:spcPct val="100000"/>
        </a:lnSpc>
        <a:spcBef>
          <a:spcPct val="20000"/>
        </a:spcBef>
        <a:buClr>
          <a:schemeClr val="bg2"/>
        </a:buClr>
        <a:buSzPct val="70000"/>
        <a:buFont typeface="Arial" pitchFamily="34" charset="0"/>
        <a:buChar char="•"/>
        <a:defRPr sz="2000" kern="1200">
          <a:solidFill>
            <a:schemeClr val="bg2"/>
          </a:solidFill>
          <a:latin typeface="+mn-lt"/>
          <a:ea typeface="+mn-ea"/>
          <a:cs typeface="Segoe UI" pitchFamily="34" charset="0"/>
        </a:defRPr>
      </a:lvl4pPr>
      <a:lvl5pPr marL="1944688" indent="-115888" algn="l" defTabSz="914400" rtl="0" eaLnBrk="1" latinLnBrk="0" hangingPunct="1">
        <a:lnSpc>
          <a:spcPct val="100000"/>
        </a:lnSpc>
        <a:spcBef>
          <a:spcPct val="20000"/>
        </a:spcBef>
        <a:buClr>
          <a:schemeClr val="bg2"/>
        </a:buClr>
        <a:buSzPct val="70000"/>
        <a:buFont typeface="Arial" pitchFamily="34" charset="0"/>
        <a:buChar char="•"/>
        <a:defRPr sz="2000" kern="1200">
          <a:solidFill>
            <a:schemeClr val="bg2"/>
          </a:solidFill>
          <a:latin typeface="+mn-lt"/>
          <a:ea typeface="+mn-ea"/>
          <a:cs typeface="Segoe U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368" y="5085184"/>
            <a:ext cx="8604448" cy="660855"/>
          </a:xfrm>
        </p:spPr>
        <p:txBody>
          <a:bodyPr/>
          <a:lstStyle/>
          <a:p>
            <a:pPr algn="ctr"/>
            <a:r>
              <a:rPr lang="en-US" dirty="0" smtClean="0"/>
              <a:t>Living with The 3 Key Financial Statements</a:t>
            </a:r>
            <a:endParaRPr lang="en-US" dirty="0"/>
          </a:p>
        </p:txBody>
      </p:sp>
      <p:sp>
        <p:nvSpPr>
          <p:cNvPr id="3" name="Subtitle 2"/>
          <p:cNvSpPr>
            <a:spLocks noGrp="1"/>
          </p:cNvSpPr>
          <p:nvPr>
            <p:ph type="subTitle" idx="1"/>
          </p:nvPr>
        </p:nvSpPr>
        <p:spPr>
          <a:xfrm>
            <a:off x="0" y="6237312"/>
            <a:ext cx="7753800" cy="883258"/>
          </a:xfrm>
        </p:spPr>
        <p:txBody>
          <a:bodyPr/>
          <a:lstStyle/>
          <a:p>
            <a:r>
              <a:rPr lang="en-US" dirty="0" smtClean="0"/>
              <a:t>Putting the pieces together</a:t>
            </a:r>
            <a:endParaRPr lang="en-US" dirty="0"/>
          </a:p>
        </p:txBody>
      </p:sp>
      <p:sp>
        <p:nvSpPr>
          <p:cNvPr id="5" name="TextBox 4"/>
          <p:cNvSpPr txBox="1"/>
          <p:nvPr/>
        </p:nvSpPr>
        <p:spPr>
          <a:xfrm>
            <a:off x="5940152" y="6237312"/>
            <a:ext cx="2808312" cy="265088"/>
          </a:xfrm>
          <a:prstGeom prst="rect">
            <a:avLst/>
          </a:prstGeom>
        </p:spPr>
        <p:txBody>
          <a:bodyPr vert="horz" wrap="square" lIns="91440" tIns="45720" rIns="91440" bIns="45720" rtlCol="0" anchor="ctr">
            <a:noAutofit/>
          </a:bodyPr>
          <a:lstStyle/>
          <a:p>
            <a:pPr algn="r">
              <a:spcBef>
                <a:spcPct val="0"/>
              </a:spcBef>
            </a:pPr>
            <a:endParaRPr lang="en-US" sz="1400" dirty="0" smtClean="0">
              <a:solidFill>
                <a:schemeClr val="bg1"/>
              </a:solidFill>
            </a:endParaRPr>
          </a:p>
          <a:p>
            <a:pPr algn="r">
              <a:spcBef>
                <a:spcPct val="0"/>
              </a:spcBef>
            </a:pPr>
            <a:r>
              <a:rPr lang="en-US" sz="1400" dirty="0" smtClean="0">
                <a:solidFill>
                  <a:schemeClr val="bg1"/>
                </a:solidFill>
              </a:rPr>
              <a:t>By </a:t>
            </a:r>
            <a:r>
              <a:rPr lang="en-US" sz="1400" b="1" dirty="0" smtClean="0">
                <a:solidFill>
                  <a:schemeClr val="bg1"/>
                </a:solidFill>
              </a:rPr>
              <a:t> Adrian Payne</a:t>
            </a:r>
            <a:endParaRPr kumimoji="0" lang="en-US" sz="1400" b="0" i="0" u="none" strike="noStrike" kern="1200" cap="none" spc="0" normalizeH="0" baseline="0" noProof="0" dirty="0" smtClean="0">
              <a:ln>
                <a:noFill/>
              </a:ln>
              <a:solidFill>
                <a:schemeClr val="bg1"/>
              </a:solidFill>
              <a:effectLst/>
              <a:uLnTx/>
              <a:uFillTx/>
              <a:latin typeface="Perpetua" pitchFamily="18" charset="0"/>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9144000" cy="6408712"/>
          </a:xfrm>
          <a:prstGeom prst="rect">
            <a:avLst/>
          </a:prstGeom>
        </p:spPr>
      </p:pic>
      <p:sp>
        <p:nvSpPr>
          <p:cNvPr id="3" name="Footer Placeholder 2"/>
          <p:cNvSpPr>
            <a:spLocks noGrp="1"/>
          </p:cNvSpPr>
          <p:nvPr>
            <p:ph type="ftr" sz="quarter" idx="11"/>
          </p:nvPr>
        </p:nvSpPr>
        <p:spPr/>
        <p:txBody>
          <a:bodyPr/>
          <a:lstStyle/>
          <a:p>
            <a:r>
              <a:rPr lang="en-US" sz="1000" b="1" dirty="0" smtClean="0"/>
              <a:t>Slide 2 of 12</a:t>
            </a:r>
            <a:endParaRPr lang="en-US" sz="1000" b="1" dirty="0"/>
          </a:p>
        </p:txBody>
      </p:sp>
    </p:spTree>
    <p:extLst>
      <p:ext uri="{BB962C8B-B14F-4D97-AF65-F5344CB8AC3E}">
        <p14:creationId xmlns:p14="http://schemas.microsoft.com/office/powerpoint/2010/main" val="1956548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533400" y="1052736"/>
            <a:ext cx="8610600" cy="5256583"/>
          </a:xfrm>
        </p:spPr>
        <p:txBody>
          <a:bodyPr/>
          <a:lstStyle/>
          <a:p>
            <a:pPr marL="173038" lvl="1" indent="-173038"/>
            <a:r>
              <a:rPr lang="en-US" sz="2400" dirty="0">
                <a:solidFill>
                  <a:schemeClr val="bg1"/>
                </a:solidFill>
              </a:rPr>
              <a:t>Who currently works, or has ever worked in Finance?</a:t>
            </a:r>
          </a:p>
          <a:p>
            <a:endParaRPr lang="en-US" dirty="0" smtClean="0">
              <a:solidFill>
                <a:schemeClr val="bg1"/>
              </a:solidFill>
            </a:endParaRPr>
          </a:p>
          <a:p>
            <a:pPr marL="576263" lvl="2"/>
            <a:r>
              <a:rPr lang="en-US" sz="2400" dirty="0">
                <a:solidFill>
                  <a:schemeClr val="bg1"/>
                </a:solidFill>
              </a:rPr>
              <a:t>Who knows what the Accounting Equation </a:t>
            </a:r>
            <a:r>
              <a:rPr lang="en-US" sz="2400" dirty="0" smtClean="0">
                <a:solidFill>
                  <a:schemeClr val="bg1"/>
                </a:solidFill>
              </a:rPr>
              <a:t>is?</a:t>
            </a:r>
          </a:p>
          <a:p>
            <a:pPr marL="1030288" lvl="3"/>
            <a:r>
              <a:rPr lang="en-US" sz="2400" dirty="0">
                <a:solidFill>
                  <a:schemeClr val="bg1"/>
                </a:solidFill>
              </a:rPr>
              <a:t>Who knows what money is?</a:t>
            </a:r>
          </a:p>
          <a:p>
            <a:pPr lvl="3"/>
            <a:r>
              <a:rPr lang="en-US" sz="2400" dirty="0">
                <a:solidFill>
                  <a:schemeClr val="bg1"/>
                </a:solidFill>
              </a:rPr>
              <a:t>Who knows what cash is?</a:t>
            </a:r>
          </a:p>
          <a:p>
            <a:pPr marL="1828800" lvl="4" indent="0">
              <a:buNone/>
            </a:pPr>
            <a:r>
              <a:rPr lang="en-US" sz="2000" dirty="0" smtClean="0">
                <a:solidFill>
                  <a:schemeClr val="bg1"/>
                </a:solidFill>
              </a:rPr>
              <a:t>Is there a difference money and cash?</a:t>
            </a:r>
          </a:p>
          <a:p>
            <a:pPr marL="1828800" lvl="4" indent="0">
              <a:buNone/>
            </a:pPr>
            <a:endParaRPr lang="en-US" sz="2000" dirty="0" smtClean="0">
              <a:solidFill>
                <a:schemeClr val="bg1"/>
              </a:solidFill>
            </a:endParaRPr>
          </a:p>
          <a:p>
            <a:pPr lvl="4"/>
            <a:r>
              <a:rPr lang="en-US" sz="2000" dirty="0" smtClean="0">
                <a:solidFill>
                  <a:schemeClr val="bg1"/>
                </a:solidFill>
              </a:rPr>
              <a:t>Anyone heard of the phrase Asset Rich but Cash Poor?</a:t>
            </a:r>
          </a:p>
          <a:p>
            <a:pPr marL="1828800" lvl="4" indent="0">
              <a:buNone/>
            </a:pPr>
            <a:r>
              <a:rPr lang="en-US" sz="2000" dirty="0" smtClean="0">
                <a:solidFill>
                  <a:schemeClr val="bg1"/>
                </a:solidFill>
              </a:rPr>
              <a:t> </a:t>
            </a:r>
          </a:p>
          <a:p>
            <a:pPr lvl="2"/>
            <a:endParaRPr lang="en-US" dirty="0" smtClean="0">
              <a:solidFill>
                <a:schemeClr val="bg1"/>
              </a:solidFill>
            </a:endParaRPr>
          </a:p>
          <a:p>
            <a:pPr marL="914400" lvl="2" indent="0">
              <a:buNone/>
            </a:pPr>
            <a:endParaRPr lang="en-US" dirty="0" smtClean="0">
              <a:solidFill>
                <a:schemeClr val="bg1"/>
              </a:solidFill>
            </a:endParaRPr>
          </a:p>
          <a:p>
            <a:pPr lvl="4"/>
            <a:endParaRPr lang="en-US" dirty="0" smtClean="0"/>
          </a:p>
        </p:txBody>
      </p:sp>
      <p:sp>
        <p:nvSpPr>
          <p:cNvPr id="8" name="Text Placeholder 7"/>
          <p:cNvSpPr>
            <a:spLocks noGrp="1"/>
          </p:cNvSpPr>
          <p:nvPr>
            <p:ph type="body" sz="quarter" idx="13"/>
          </p:nvPr>
        </p:nvSpPr>
        <p:spPr>
          <a:xfrm>
            <a:off x="683568" y="332656"/>
            <a:ext cx="8251200" cy="457200"/>
          </a:xfrm>
        </p:spPr>
        <p:txBody>
          <a:bodyPr>
            <a:noAutofit/>
          </a:bodyPr>
          <a:lstStyle/>
          <a:p>
            <a:r>
              <a:rPr lang="en-US" sz="3200" dirty="0" smtClean="0">
                <a:solidFill>
                  <a:srgbClr val="FFFF99"/>
                </a:solidFill>
              </a:rPr>
              <a:t>Identify the Visitors</a:t>
            </a:r>
            <a:endParaRPr lang="en-US" sz="3200" dirty="0">
              <a:solidFill>
                <a:srgbClr val="FFFF99"/>
              </a:solidFill>
            </a:endParaRPr>
          </a:p>
        </p:txBody>
      </p:sp>
      <p:sp>
        <p:nvSpPr>
          <p:cNvPr id="3" name="Footer Placeholder 2"/>
          <p:cNvSpPr>
            <a:spLocks noGrp="1"/>
          </p:cNvSpPr>
          <p:nvPr>
            <p:ph type="ftr" sz="quarter" idx="10"/>
          </p:nvPr>
        </p:nvSpPr>
        <p:spPr/>
        <p:txBody>
          <a:bodyPr/>
          <a:lstStyle/>
          <a:p>
            <a:r>
              <a:rPr lang="en-US" sz="1000" b="1" smtClean="0"/>
              <a:t>Slide 3 of 12</a:t>
            </a:r>
            <a:endParaRPr lang="en-US" sz="10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			</a:t>
            </a:r>
            <a:r>
              <a:rPr lang="en-US" dirty="0" smtClean="0">
                <a:solidFill>
                  <a:srgbClr val="FFFF99"/>
                </a:solidFill>
              </a:rPr>
              <a:t>Agenda</a:t>
            </a:r>
            <a:r>
              <a:rPr lang="en-US" b="0" dirty="0" smtClean="0">
                <a:solidFill>
                  <a:srgbClr val="FFFF99"/>
                </a:solidFill>
              </a:rPr>
              <a:t> </a:t>
            </a:r>
            <a:endParaRPr lang="en-US" b="0" dirty="0">
              <a:solidFill>
                <a:srgbClr val="FFFF99"/>
              </a:solidFill>
            </a:endParaRPr>
          </a:p>
        </p:txBody>
      </p:sp>
      <p:sp>
        <p:nvSpPr>
          <p:cNvPr id="8" name="Text Placeholder 7"/>
          <p:cNvSpPr>
            <a:spLocks noGrp="1"/>
          </p:cNvSpPr>
          <p:nvPr>
            <p:ph type="body" sz="quarter" idx="13"/>
          </p:nvPr>
        </p:nvSpPr>
        <p:spPr>
          <a:xfrm>
            <a:off x="467544" y="1196752"/>
            <a:ext cx="8251200" cy="457200"/>
          </a:xfrm>
        </p:spPr>
        <p:txBody>
          <a:bodyPr>
            <a:normAutofit fontScale="85000" lnSpcReduction="20000"/>
          </a:bodyPr>
          <a:lstStyle/>
          <a:p>
            <a:r>
              <a:rPr lang="en-US" sz="1600" dirty="0">
                <a:solidFill>
                  <a:srgbClr val="FF0000"/>
                </a:solidFill>
              </a:rPr>
              <a:t>	</a:t>
            </a:r>
            <a:r>
              <a:rPr lang="en-US" sz="3200" b="1" dirty="0" smtClean="0">
                <a:solidFill>
                  <a:srgbClr val="F2EEC0"/>
                </a:solidFill>
              </a:rPr>
              <a:t>Living with  The 3 </a:t>
            </a:r>
            <a:r>
              <a:rPr lang="en-US" sz="3200" b="1" dirty="0">
                <a:solidFill>
                  <a:srgbClr val="F2EEC0"/>
                </a:solidFill>
              </a:rPr>
              <a:t>Key Financial Statements</a:t>
            </a:r>
          </a:p>
        </p:txBody>
      </p:sp>
      <p:sp>
        <p:nvSpPr>
          <p:cNvPr id="24" name="Trapezoid 23"/>
          <p:cNvSpPr/>
          <p:nvPr/>
        </p:nvSpPr>
        <p:spPr>
          <a:xfrm>
            <a:off x="2627784" y="1903264"/>
            <a:ext cx="2736304" cy="589632"/>
          </a:xfrm>
          <a:prstGeom prst="trapezoid">
            <a:avLst/>
          </a:prstGeom>
          <a:solidFill>
            <a:schemeClr val="tx1">
              <a:lumMod val="50000"/>
              <a:lumOff val="50000"/>
            </a:schemeClr>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US" sz="1600" b="1" dirty="0" smtClean="0">
                <a:solidFill>
                  <a:schemeClr val="bg1"/>
                </a:solidFill>
              </a:rPr>
              <a:t>Income Statement</a:t>
            </a:r>
            <a:endParaRPr lang="en-US" sz="1600" b="1" dirty="0">
              <a:solidFill>
                <a:schemeClr val="bg1"/>
              </a:solidFill>
            </a:endParaRPr>
          </a:p>
        </p:txBody>
      </p:sp>
      <p:sp>
        <p:nvSpPr>
          <p:cNvPr id="25" name="Trapezoid 24"/>
          <p:cNvSpPr/>
          <p:nvPr/>
        </p:nvSpPr>
        <p:spPr>
          <a:xfrm>
            <a:off x="902916" y="2492896"/>
            <a:ext cx="6227812" cy="533400"/>
          </a:xfrm>
          <a:prstGeom prst="trapezoid">
            <a:avLst/>
          </a:prstGeom>
          <a:solidFill>
            <a:schemeClr val="bg1">
              <a:lumMod val="65000"/>
            </a:schemeClr>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US" sz="1600" b="1" dirty="0" smtClean="0">
                <a:solidFill>
                  <a:schemeClr val="bg1"/>
                </a:solidFill>
              </a:rPr>
              <a:t>Balance </a:t>
            </a:r>
            <a:r>
              <a:rPr lang="en-US" sz="1600" b="1" dirty="0">
                <a:solidFill>
                  <a:schemeClr val="bg1"/>
                </a:solidFill>
              </a:rPr>
              <a:t>Sheet</a:t>
            </a:r>
          </a:p>
        </p:txBody>
      </p:sp>
      <p:sp>
        <p:nvSpPr>
          <p:cNvPr id="31" name="Trapezoid 30"/>
          <p:cNvSpPr/>
          <p:nvPr/>
        </p:nvSpPr>
        <p:spPr>
          <a:xfrm>
            <a:off x="24532" y="3021506"/>
            <a:ext cx="7740352" cy="533400"/>
          </a:xfrm>
          <a:prstGeom prst="trapezoid">
            <a:avLst/>
          </a:prstGeom>
          <a:solidFill>
            <a:schemeClr val="bg1">
              <a:lumMod val="50000"/>
            </a:schemeClr>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US" sz="1600" b="1" dirty="0" smtClean="0">
                <a:solidFill>
                  <a:schemeClr val="bg1"/>
                </a:solidFill>
              </a:rPr>
              <a:t>Cash </a:t>
            </a:r>
            <a:r>
              <a:rPr lang="en-US" sz="1600" b="1" dirty="0">
                <a:solidFill>
                  <a:schemeClr val="bg1"/>
                </a:solidFill>
              </a:rPr>
              <a:t>Flow Statement</a:t>
            </a:r>
          </a:p>
        </p:txBody>
      </p:sp>
      <p:sp>
        <p:nvSpPr>
          <p:cNvPr id="32" name="Trapezoid 31"/>
          <p:cNvSpPr/>
          <p:nvPr/>
        </p:nvSpPr>
        <p:spPr>
          <a:xfrm>
            <a:off x="240656" y="3554906"/>
            <a:ext cx="1811064" cy="533400"/>
          </a:xfrm>
          <a:prstGeom prst="trapezoid">
            <a:avLst/>
          </a:prstGeom>
          <a:solidFill>
            <a:srgbClr val="000000"/>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US" sz="1600" b="1" dirty="0" smtClean="0">
                <a:solidFill>
                  <a:schemeClr val="bg1"/>
                </a:solidFill>
              </a:rPr>
              <a:t>Introduction</a:t>
            </a:r>
            <a:endParaRPr lang="en-US" sz="1600" b="1" dirty="0">
              <a:solidFill>
                <a:schemeClr val="bg1"/>
              </a:solidFill>
            </a:endParaRPr>
          </a:p>
        </p:txBody>
      </p:sp>
      <p:sp>
        <p:nvSpPr>
          <p:cNvPr id="33" name="Trapezoid 32"/>
          <p:cNvSpPr/>
          <p:nvPr/>
        </p:nvSpPr>
        <p:spPr>
          <a:xfrm>
            <a:off x="240656" y="4091886"/>
            <a:ext cx="1717166" cy="814528"/>
          </a:xfrm>
          <a:prstGeom prst="trapezoid">
            <a:avLst/>
          </a:prstGeom>
          <a:solidFill>
            <a:srgbClr val="000000"/>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US" sz="1600" b="1" dirty="0" smtClean="0">
                <a:solidFill>
                  <a:schemeClr val="bg1"/>
                </a:solidFill>
              </a:rPr>
              <a:t>The Accounting Equation</a:t>
            </a:r>
            <a:endParaRPr lang="en-US" sz="1600" b="1" dirty="0">
              <a:solidFill>
                <a:schemeClr val="bg1"/>
              </a:solidFill>
            </a:endParaRPr>
          </a:p>
        </p:txBody>
      </p:sp>
      <p:sp>
        <p:nvSpPr>
          <p:cNvPr id="34" name="Trapezoid 33"/>
          <p:cNvSpPr/>
          <p:nvPr/>
        </p:nvSpPr>
        <p:spPr>
          <a:xfrm>
            <a:off x="240656" y="4906414"/>
            <a:ext cx="1600200" cy="1008112"/>
          </a:xfrm>
          <a:prstGeom prst="trapezoid">
            <a:avLst/>
          </a:prstGeom>
          <a:solidFill>
            <a:srgbClr val="000000"/>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US" sz="1600" b="1" dirty="0" smtClean="0">
                <a:solidFill>
                  <a:schemeClr val="bg1"/>
                </a:solidFill>
              </a:rPr>
              <a:t>Income Statement Example</a:t>
            </a:r>
            <a:endParaRPr lang="en-US" sz="1600" b="1" dirty="0">
              <a:solidFill>
                <a:schemeClr val="bg1"/>
              </a:solidFill>
            </a:endParaRPr>
          </a:p>
        </p:txBody>
      </p:sp>
      <p:sp>
        <p:nvSpPr>
          <p:cNvPr id="13" name="Trapezoid 12"/>
          <p:cNvSpPr/>
          <p:nvPr/>
        </p:nvSpPr>
        <p:spPr>
          <a:xfrm>
            <a:off x="123690" y="5898152"/>
            <a:ext cx="1834132" cy="622590"/>
          </a:xfrm>
          <a:prstGeom prst="trapezoid">
            <a:avLst/>
          </a:prstGeom>
          <a:solidFill>
            <a:srgbClr val="000000"/>
          </a:solidFill>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600" b="1" dirty="0" smtClean="0">
              <a:solidFill>
                <a:schemeClr val="bg1"/>
              </a:solidFill>
            </a:endParaRPr>
          </a:p>
          <a:p>
            <a:pPr algn="ctr"/>
            <a:r>
              <a:rPr lang="en-US" sz="1600" b="1" dirty="0" smtClean="0">
                <a:solidFill>
                  <a:schemeClr val="bg1"/>
                </a:solidFill>
              </a:rPr>
              <a:t>Fundamental Concept:  Timing </a:t>
            </a:r>
          </a:p>
          <a:p>
            <a:pPr algn="ctr"/>
            <a:endParaRPr lang="en-US" sz="1600" b="1" dirty="0">
              <a:solidFill>
                <a:schemeClr val="bg1"/>
              </a:solidFill>
            </a:endParaRPr>
          </a:p>
        </p:txBody>
      </p:sp>
      <p:sp>
        <p:nvSpPr>
          <p:cNvPr id="14" name="Trapezoid 13"/>
          <p:cNvSpPr/>
          <p:nvPr/>
        </p:nvSpPr>
        <p:spPr>
          <a:xfrm>
            <a:off x="5756200" y="4187354"/>
            <a:ext cx="1600200" cy="708846"/>
          </a:xfrm>
          <a:prstGeom prst="trapezoid">
            <a:avLst/>
          </a:prstGeom>
          <a:solidFill>
            <a:srgbClr val="000000"/>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US" sz="1600" b="1" dirty="0">
                <a:solidFill>
                  <a:schemeClr val="bg1"/>
                </a:solidFill>
              </a:rPr>
              <a:t>Domestic Accounting Exercise</a:t>
            </a:r>
          </a:p>
        </p:txBody>
      </p:sp>
      <p:sp>
        <p:nvSpPr>
          <p:cNvPr id="15" name="Trapezoid 14"/>
          <p:cNvSpPr/>
          <p:nvPr/>
        </p:nvSpPr>
        <p:spPr>
          <a:xfrm>
            <a:off x="5726112" y="4918008"/>
            <a:ext cx="1600200" cy="1008112"/>
          </a:xfrm>
          <a:prstGeom prst="trapezoid">
            <a:avLst/>
          </a:prstGeom>
          <a:solidFill>
            <a:srgbClr val="000000"/>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US" sz="1600" b="1" dirty="0" smtClean="0">
                <a:solidFill>
                  <a:schemeClr val="bg1"/>
                </a:solidFill>
              </a:rPr>
              <a:t>Cash Flow and The Plasma TV</a:t>
            </a:r>
            <a:endParaRPr lang="en-US" sz="1600" b="1" dirty="0">
              <a:solidFill>
                <a:schemeClr val="bg1"/>
              </a:solidFill>
            </a:endParaRPr>
          </a:p>
        </p:txBody>
      </p:sp>
      <p:sp>
        <p:nvSpPr>
          <p:cNvPr id="16" name="Trapezoid 15"/>
          <p:cNvSpPr/>
          <p:nvPr/>
        </p:nvSpPr>
        <p:spPr>
          <a:xfrm>
            <a:off x="5602250" y="5919878"/>
            <a:ext cx="1834132" cy="622590"/>
          </a:xfrm>
          <a:prstGeom prst="trapezoid">
            <a:avLst/>
          </a:prstGeom>
          <a:solidFill>
            <a:srgbClr val="000000"/>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US" sz="1600" b="1" dirty="0" smtClean="0">
                <a:solidFill>
                  <a:schemeClr val="bg1"/>
                </a:solidFill>
              </a:rPr>
              <a:t>Conclusion</a:t>
            </a:r>
            <a:endParaRPr lang="en-US" sz="1600" b="1" dirty="0">
              <a:solidFill>
                <a:schemeClr val="bg1"/>
              </a:solidFill>
            </a:endParaRPr>
          </a:p>
        </p:txBody>
      </p:sp>
      <p:sp>
        <p:nvSpPr>
          <p:cNvPr id="18" name="Trapezoid 17"/>
          <p:cNvSpPr/>
          <p:nvPr/>
        </p:nvSpPr>
        <p:spPr>
          <a:xfrm>
            <a:off x="5602249" y="3558486"/>
            <a:ext cx="2162635" cy="628868"/>
          </a:xfrm>
          <a:prstGeom prst="trapezoid">
            <a:avLst/>
          </a:prstGeom>
          <a:solidFill>
            <a:srgbClr val="000000"/>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US" sz="1600" b="1" dirty="0" smtClean="0">
                <a:solidFill>
                  <a:schemeClr val="bg1"/>
                </a:solidFill>
              </a:rPr>
              <a:t>Balance Sheet: </a:t>
            </a:r>
          </a:p>
          <a:p>
            <a:pPr algn="ctr"/>
            <a:r>
              <a:rPr lang="en-US" sz="1600" b="1" dirty="0" smtClean="0">
                <a:solidFill>
                  <a:schemeClr val="bg1"/>
                </a:solidFill>
              </a:rPr>
              <a:t>Two sides to a story</a:t>
            </a:r>
            <a:endParaRPr lang="en-US" sz="1600" b="1" dirty="0">
              <a:solidFill>
                <a:schemeClr val="bg1"/>
              </a:solidFill>
            </a:endParaRPr>
          </a:p>
        </p:txBody>
      </p:sp>
      <p:sp>
        <p:nvSpPr>
          <p:cNvPr id="3" name="Footer Placeholder 2"/>
          <p:cNvSpPr>
            <a:spLocks noGrp="1"/>
          </p:cNvSpPr>
          <p:nvPr>
            <p:ph type="ftr" sz="quarter" idx="10"/>
          </p:nvPr>
        </p:nvSpPr>
        <p:spPr/>
        <p:txBody>
          <a:bodyPr/>
          <a:lstStyle/>
          <a:p>
            <a:r>
              <a:rPr lang="en-US" sz="1000" b="1" smtClean="0"/>
              <a:t>Slide 4 of 12</a:t>
            </a:r>
            <a:endParaRPr lang="en-US" sz="10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84" y="-15032"/>
            <a:ext cx="9144000" cy="6741368"/>
          </a:xfrm>
          <a:prstGeom prst="rect">
            <a:avLst/>
          </a:prstGeom>
        </p:spPr>
      </p:pic>
      <p:sp>
        <p:nvSpPr>
          <p:cNvPr id="3" name="Footer Placeholder 2"/>
          <p:cNvSpPr>
            <a:spLocks noGrp="1"/>
          </p:cNvSpPr>
          <p:nvPr>
            <p:ph type="ftr" sz="quarter" idx="11"/>
          </p:nvPr>
        </p:nvSpPr>
        <p:spPr/>
        <p:txBody>
          <a:bodyPr/>
          <a:lstStyle/>
          <a:p>
            <a:r>
              <a:rPr lang="en-US" sz="1000" b="1" smtClean="0"/>
              <a:t>Slide 5 of 12</a:t>
            </a:r>
            <a:endParaRPr lang="en-US" sz="1000" b="1" dirty="0"/>
          </a:p>
        </p:txBody>
      </p:sp>
    </p:spTree>
    <p:extLst>
      <p:ext uri="{BB962C8B-B14F-4D97-AF65-F5344CB8AC3E}">
        <p14:creationId xmlns:p14="http://schemas.microsoft.com/office/powerpoint/2010/main" val="3051428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11"/>
          <p:cNvGraphicFramePr>
            <a:graphicFrameLocks noGrp="1"/>
          </p:cNvGraphicFramePr>
          <p:nvPr>
            <p:ph sz="half" idx="4294967295"/>
            <p:extLst>
              <p:ext uri="{D42A27DB-BD31-4B8C-83A1-F6EECF244321}">
                <p14:modId xmlns:p14="http://schemas.microsoft.com/office/powerpoint/2010/main" val="1933452076"/>
              </p:ext>
            </p:extLst>
          </p:nvPr>
        </p:nvGraphicFramePr>
        <p:xfrm>
          <a:off x="179512" y="1268760"/>
          <a:ext cx="8640960" cy="5256585"/>
        </p:xfrm>
        <a:graphic>
          <a:graphicData uri="http://schemas.openxmlformats.org/drawingml/2006/table">
            <a:tbl>
              <a:tblPr firstRow="1" bandRow="1">
                <a:tableStyleId>{284E427A-3D55-4303-BF80-6455036E1DE7}</a:tableStyleId>
              </a:tblPr>
              <a:tblGrid>
                <a:gridCol w="5189893"/>
                <a:gridCol w="1683694"/>
                <a:gridCol w="1767373"/>
              </a:tblGrid>
              <a:tr h="670067">
                <a:tc>
                  <a:txBody>
                    <a:bodyPr/>
                    <a:lstStyle/>
                    <a:p>
                      <a:pPr algn="ctr"/>
                      <a:r>
                        <a:rPr lang="en-US" sz="1600" baseline="0" dirty="0" smtClean="0"/>
                        <a:t>Income Statement : Month Ending  April 30</a:t>
                      </a:r>
                      <a:r>
                        <a:rPr lang="en-US" sz="1600" baseline="30000" dirty="0" smtClean="0"/>
                        <a:t>th</a:t>
                      </a:r>
                      <a:r>
                        <a:rPr lang="en-US" sz="1600" baseline="0" dirty="0" smtClean="0"/>
                        <a:t> 2011</a:t>
                      </a:r>
                      <a:endParaRPr lang="en-US" sz="1600" baseline="0" dirty="0"/>
                    </a:p>
                  </a:txBody>
                  <a:tcPr marB="18288"/>
                </a:tc>
                <a:tc>
                  <a:txBody>
                    <a:bodyPr/>
                    <a:lstStyle/>
                    <a:p>
                      <a:pPr algn="ctr"/>
                      <a:r>
                        <a:rPr lang="en-US" sz="1200" b="1" baseline="0" dirty="0" smtClean="0"/>
                        <a:t>Dollars</a:t>
                      </a:r>
                    </a:p>
                    <a:p>
                      <a:pPr algn="ctr"/>
                      <a:r>
                        <a:rPr lang="en-US" sz="1200" b="1" baseline="0" dirty="0" smtClean="0"/>
                        <a:t>AUD</a:t>
                      </a:r>
                      <a:endParaRPr lang="en-US" sz="1200" b="1" baseline="0" dirty="0"/>
                    </a:p>
                  </a:txBody>
                  <a:tcPr marB="18288"/>
                </a:tc>
                <a:tc>
                  <a:txBody>
                    <a:bodyPr/>
                    <a:lstStyle/>
                    <a:p>
                      <a:pPr algn="ctr"/>
                      <a:r>
                        <a:rPr lang="en-US" sz="1200" b="1" baseline="0" dirty="0" smtClean="0"/>
                        <a:t>Margin</a:t>
                      </a:r>
                    </a:p>
                    <a:p>
                      <a:pPr algn="ctr"/>
                      <a:r>
                        <a:rPr lang="en-US" sz="1200" b="1" baseline="0" dirty="0" smtClean="0"/>
                        <a:t>% of Sales</a:t>
                      </a:r>
                      <a:endParaRPr lang="en-US" sz="1200" b="1" baseline="0" dirty="0"/>
                    </a:p>
                  </a:txBody>
                  <a:tcPr marB="18288"/>
                </a:tc>
              </a:tr>
              <a:tr h="535668">
                <a:tc>
                  <a:txBody>
                    <a:bodyPr/>
                    <a:lstStyle/>
                    <a:p>
                      <a:pPr algn="l"/>
                      <a:r>
                        <a:rPr lang="en-US" sz="1400" b="1" baseline="0" dirty="0" smtClean="0"/>
                        <a:t>Sales Revenue</a:t>
                      </a:r>
                      <a:endParaRPr lang="en-US" sz="1400" b="1" baseline="0" dirty="0"/>
                    </a:p>
                  </a:txBody>
                  <a:tcPr marB="18288"/>
                </a:tc>
                <a:tc>
                  <a:txBody>
                    <a:bodyPr/>
                    <a:lstStyle/>
                    <a:p>
                      <a:pPr algn="ctr"/>
                      <a:r>
                        <a:rPr lang="en-US" sz="1400" baseline="0" dirty="0" smtClean="0"/>
                        <a:t>5,000</a:t>
                      </a:r>
                      <a:endParaRPr lang="en-US" sz="1400" baseline="0" dirty="0"/>
                    </a:p>
                  </a:txBody>
                  <a:tcPr marB="18288"/>
                </a:tc>
                <a:tc>
                  <a:txBody>
                    <a:bodyPr/>
                    <a:lstStyle/>
                    <a:p>
                      <a:pPr algn="ctr"/>
                      <a:endParaRPr lang="en-US" sz="1100" baseline="0" dirty="0"/>
                    </a:p>
                  </a:txBody>
                  <a:tcPr marB="18288"/>
                </a:tc>
              </a:tr>
              <a:tr h="540561">
                <a:tc>
                  <a:txBody>
                    <a:bodyPr/>
                    <a:lstStyle/>
                    <a:p>
                      <a:pPr algn="ctr"/>
                      <a:r>
                        <a:rPr lang="en-US" sz="1400" b="0" baseline="0" dirty="0" smtClean="0"/>
                        <a:t>Less Cost of  Goods Sold</a:t>
                      </a:r>
                      <a:endParaRPr lang="en-US" sz="1400" b="0" baseline="0" dirty="0"/>
                    </a:p>
                  </a:txBody>
                  <a:tcPr marB="18288"/>
                </a:tc>
                <a:tc>
                  <a:txBody>
                    <a:bodyPr/>
                    <a:lstStyle/>
                    <a:p>
                      <a:pPr algn="ctr"/>
                      <a:r>
                        <a:rPr lang="en-US" sz="1400" baseline="0" dirty="0" smtClean="0"/>
                        <a:t>0</a:t>
                      </a:r>
                      <a:endParaRPr lang="en-US" sz="1400" baseline="0" dirty="0"/>
                    </a:p>
                  </a:txBody>
                  <a:tcPr marB="18288"/>
                </a:tc>
                <a:tc>
                  <a:txBody>
                    <a:bodyPr/>
                    <a:lstStyle/>
                    <a:p>
                      <a:pPr algn="ctr"/>
                      <a:endParaRPr lang="en-US" sz="1100" baseline="0" dirty="0"/>
                    </a:p>
                  </a:txBody>
                  <a:tcPr marB="18288"/>
                </a:tc>
              </a:tr>
              <a:tr h="342351">
                <a:tc>
                  <a:txBody>
                    <a:bodyPr/>
                    <a:lstStyle/>
                    <a:p>
                      <a:pPr algn="l"/>
                      <a:r>
                        <a:rPr lang="en-US" sz="1400" b="1" baseline="0" dirty="0" smtClean="0"/>
                        <a:t>Gross Profit</a:t>
                      </a:r>
                      <a:endParaRPr lang="en-US" sz="1400" b="1" baseline="0" dirty="0"/>
                    </a:p>
                  </a:txBody>
                  <a:tcPr marB="18288"/>
                </a:tc>
                <a:tc>
                  <a:txBody>
                    <a:bodyPr/>
                    <a:lstStyle/>
                    <a:p>
                      <a:pPr algn="ctr"/>
                      <a:r>
                        <a:rPr lang="en-US" sz="1400" baseline="0" dirty="0" smtClean="0"/>
                        <a:t>5,000</a:t>
                      </a:r>
                      <a:endParaRPr lang="en-US" sz="1400" baseline="0" dirty="0"/>
                    </a:p>
                  </a:txBody>
                  <a:tcPr marB="18288"/>
                </a:tc>
                <a:tc>
                  <a:txBody>
                    <a:bodyPr/>
                    <a:lstStyle/>
                    <a:p>
                      <a:pPr algn="ctr"/>
                      <a:endParaRPr lang="en-US" sz="1100" baseline="0" dirty="0"/>
                    </a:p>
                  </a:txBody>
                  <a:tcPr marB="18288"/>
                </a:tc>
              </a:tr>
              <a:tr h="1922427">
                <a:tc>
                  <a:txBody>
                    <a:bodyPr/>
                    <a:lstStyle/>
                    <a:p>
                      <a:pPr algn="ctr"/>
                      <a:r>
                        <a:rPr lang="en-US" sz="1400" baseline="0" dirty="0" smtClean="0"/>
                        <a:t>Rent</a:t>
                      </a:r>
                    </a:p>
                    <a:p>
                      <a:pPr algn="ctr"/>
                      <a:r>
                        <a:rPr lang="en-US" sz="1400" baseline="0" dirty="0" smtClean="0"/>
                        <a:t>Make-up and Cosmetics</a:t>
                      </a:r>
                    </a:p>
                    <a:p>
                      <a:pPr algn="ctr"/>
                      <a:r>
                        <a:rPr lang="en-US" sz="1400" baseline="0" dirty="0" smtClean="0"/>
                        <a:t>Kids School Fees             </a:t>
                      </a:r>
                    </a:p>
                    <a:p>
                      <a:pPr algn="ctr"/>
                      <a:r>
                        <a:rPr lang="en-US" sz="1400" baseline="0" dirty="0" smtClean="0"/>
                        <a:t>AGL Power</a:t>
                      </a:r>
                    </a:p>
                    <a:p>
                      <a:pPr algn="ctr"/>
                      <a:r>
                        <a:rPr lang="en-US" sz="1400" baseline="0" dirty="0" smtClean="0"/>
                        <a:t>Petrol</a:t>
                      </a:r>
                    </a:p>
                    <a:p>
                      <a:pPr algn="ctr"/>
                      <a:r>
                        <a:rPr lang="en-US" sz="1400" baseline="0" dirty="0" smtClean="0"/>
                        <a:t>Groceries </a:t>
                      </a:r>
                    </a:p>
                    <a:p>
                      <a:pPr algn="ctr"/>
                      <a:r>
                        <a:rPr lang="en-US" sz="1400" baseline="0" dirty="0" smtClean="0"/>
                        <a:t>Tram Tickets</a:t>
                      </a:r>
                      <a:endParaRPr lang="en-US" sz="1400" baseline="0" dirty="0"/>
                    </a:p>
                  </a:txBody>
                  <a:tcPr marB="18288" anchor="ctr"/>
                </a:tc>
                <a:tc>
                  <a:txBody>
                    <a:bodyPr/>
                    <a:lstStyle/>
                    <a:p>
                      <a:pPr algn="ctr"/>
                      <a:r>
                        <a:rPr lang="en-US" sz="1400" b="0" baseline="0" dirty="0" smtClean="0"/>
                        <a:t>1,500</a:t>
                      </a:r>
                    </a:p>
                    <a:p>
                      <a:pPr algn="ctr"/>
                      <a:r>
                        <a:rPr lang="en-US" sz="1400" b="0" baseline="0" dirty="0" smtClean="0"/>
                        <a:t>150</a:t>
                      </a:r>
                    </a:p>
                    <a:p>
                      <a:pPr algn="ctr"/>
                      <a:r>
                        <a:rPr lang="en-US" sz="1400" b="0" baseline="0" dirty="0" smtClean="0"/>
                        <a:t>400</a:t>
                      </a:r>
                    </a:p>
                    <a:p>
                      <a:pPr algn="ctr"/>
                      <a:r>
                        <a:rPr lang="en-US" sz="1400" b="0" baseline="0" dirty="0" smtClean="0"/>
                        <a:t>100</a:t>
                      </a:r>
                    </a:p>
                    <a:p>
                      <a:pPr algn="ctr"/>
                      <a:r>
                        <a:rPr lang="en-US" sz="1400" b="0" baseline="0" dirty="0" smtClean="0"/>
                        <a:t>150</a:t>
                      </a:r>
                    </a:p>
                    <a:p>
                      <a:pPr algn="ctr"/>
                      <a:r>
                        <a:rPr lang="en-US" sz="1400" b="0" baseline="0" dirty="0" smtClean="0"/>
                        <a:t>100</a:t>
                      </a:r>
                    </a:p>
                    <a:p>
                      <a:pPr algn="ctr"/>
                      <a:r>
                        <a:rPr lang="en-US" sz="1400" b="0" baseline="0" dirty="0" smtClean="0"/>
                        <a:t>400</a:t>
                      </a:r>
                    </a:p>
                    <a:p>
                      <a:pPr algn="ctr"/>
                      <a:r>
                        <a:rPr lang="en-US" sz="1400" b="0" baseline="0" dirty="0" smtClean="0"/>
                        <a:t>50</a:t>
                      </a:r>
                      <a:endParaRPr lang="en-US" sz="1400" b="0" baseline="0" dirty="0"/>
                    </a:p>
                  </a:txBody>
                  <a:tcPr marB="18288" anchor="ctr"/>
                </a:tc>
                <a:tc>
                  <a:txBody>
                    <a:bodyPr/>
                    <a:lstStyle/>
                    <a:p>
                      <a:pPr algn="ctr"/>
                      <a:endParaRPr lang="en-US" sz="1100" baseline="0" dirty="0"/>
                    </a:p>
                  </a:txBody>
                  <a:tcPr marB="18288" anchor="ctr"/>
                </a:tc>
              </a:tr>
              <a:tr h="540561">
                <a:tc>
                  <a:txBody>
                    <a:bodyPr/>
                    <a:lstStyle/>
                    <a:p>
                      <a:pPr marL="0" algn="l" defTabSz="914400" rtl="0" eaLnBrk="1" latinLnBrk="0" hangingPunct="1"/>
                      <a:r>
                        <a:rPr lang="en-US" sz="1400" b="1" kern="1200" baseline="0" dirty="0" smtClean="0">
                          <a:solidFill>
                            <a:schemeClr val="dk1"/>
                          </a:solidFill>
                          <a:latin typeface="+mn-lt"/>
                          <a:ea typeface="+mn-ea"/>
                          <a:cs typeface="+mn-cs"/>
                        </a:rPr>
                        <a:t>Total Expenses</a:t>
                      </a:r>
                      <a:endParaRPr lang="en-US" sz="1400" b="1" kern="1200" baseline="0" dirty="0">
                        <a:solidFill>
                          <a:schemeClr val="dk1"/>
                        </a:solidFill>
                        <a:latin typeface="+mn-lt"/>
                        <a:ea typeface="+mn-ea"/>
                        <a:cs typeface="+mn-cs"/>
                      </a:endParaRPr>
                    </a:p>
                  </a:txBody>
                  <a:tcPr marB="18288"/>
                </a:tc>
                <a:tc>
                  <a:txBody>
                    <a:bodyPr/>
                    <a:lstStyle/>
                    <a:p>
                      <a:pPr algn="ctr"/>
                      <a:r>
                        <a:rPr lang="en-US" sz="1400" b="1" baseline="0" dirty="0" smtClean="0"/>
                        <a:t>2,850</a:t>
                      </a:r>
                      <a:endParaRPr lang="en-US" sz="1400" b="1" baseline="0" dirty="0"/>
                    </a:p>
                  </a:txBody>
                  <a:tcPr marB="18288"/>
                </a:tc>
                <a:tc>
                  <a:txBody>
                    <a:bodyPr/>
                    <a:lstStyle/>
                    <a:p>
                      <a:pPr algn="ctr"/>
                      <a:endParaRPr lang="en-US" sz="1100" baseline="0" dirty="0"/>
                    </a:p>
                  </a:txBody>
                  <a:tcPr marB="18288"/>
                </a:tc>
              </a:tr>
              <a:tr h="70495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2000" b="1" kern="1200" baseline="0" dirty="0" smtClean="0">
                          <a:solidFill>
                            <a:schemeClr val="dk1"/>
                          </a:solidFill>
                          <a:latin typeface="+mn-lt"/>
                          <a:ea typeface="+mn-ea"/>
                          <a:cs typeface="+mn-cs"/>
                        </a:rPr>
                        <a:t>Net Income </a:t>
                      </a:r>
                    </a:p>
                    <a:p>
                      <a:pPr algn="r"/>
                      <a:endParaRPr lang="en-US" sz="2000" baseline="0" dirty="0"/>
                    </a:p>
                  </a:txBody>
                  <a:tcPr marB="18288"/>
                </a:tc>
                <a:tc>
                  <a:txBody>
                    <a:bodyPr/>
                    <a:lstStyle/>
                    <a:p>
                      <a:pPr algn="ctr"/>
                      <a:r>
                        <a:rPr lang="en-US" sz="2000" b="1" baseline="0" dirty="0" smtClean="0"/>
                        <a:t>2,150</a:t>
                      </a:r>
                      <a:endParaRPr lang="en-US" sz="2000" b="1" baseline="0" dirty="0"/>
                    </a:p>
                  </a:txBody>
                  <a:tcPr marB="18288"/>
                </a:tc>
                <a:tc>
                  <a:txBody>
                    <a:bodyPr/>
                    <a:lstStyle/>
                    <a:p>
                      <a:pPr algn="ctr"/>
                      <a:r>
                        <a:rPr lang="en-US" sz="1800" b="1" baseline="0" dirty="0" smtClean="0"/>
                        <a:t>43%</a:t>
                      </a:r>
                      <a:endParaRPr lang="en-US" sz="1800" b="1" baseline="0" dirty="0"/>
                    </a:p>
                  </a:txBody>
                  <a:tcPr marB="18288"/>
                </a:tc>
              </a:tr>
            </a:tbl>
          </a:graphicData>
        </a:graphic>
      </p:graphicFrame>
      <p:sp>
        <p:nvSpPr>
          <p:cNvPr id="8" name="Title 7"/>
          <p:cNvSpPr>
            <a:spLocks noGrp="1"/>
          </p:cNvSpPr>
          <p:nvPr>
            <p:ph type="title" idx="4294967295"/>
          </p:nvPr>
        </p:nvSpPr>
        <p:spPr>
          <a:xfrm>
            <a:off x="914400" y="342900"/>
            <a:ext cx="8229600" cy="639763"/>
          </a:xfrm>
        </p:spPr>
        <p:txBody>
          <a:bodyPr/>
          <a:lstStyle/>
          <a:p>
            <a:r>
              <a:rPr lang="en-US" dirty="0" smtClean="0">
                <a:solidFill>
                  <a:srgbClr val="FFFF99"/>
                </a:solidFill>
              </a:rPr>
              <a:t>Income Statement</a:t>
            </a:r>
            <a:endParaRPr lang="en-US" dirty="0">
              <a:solidFill>
                <a:srgbClr val="FFFF99"/>
              </a:solidFill>
            </a:endParaRPr>
          </a:p>
        </p:txBody>
      </p:sp>
      <p:sp>
        <p:nvSpPr>
          <p:cNvPr id="11" name="Text Placeholder 10"/>
          <p:cNvSpPr>
            <a:spLocks noGrp="1"/>
          </p:cNvSpPr>
          <p:nvPr>
            <p:ph type="body" sz="quarter" idx="4294967295"/>
          </p:nvPr>
        </p:nvSpPr>
        <p:spPr>
          <a:xfrm>
            <a:off x="892175" y="914400"/>
            <a:ext cx="8251825" cy="457200"/>
          </a:xfrm>
        </p:spPr>
        <p:txBody>
          <a:bodyPr>
            <a:noAutofit/>
          </a:bodyPr>
          <a:lstStyle/>
          <a:p>
            <a:pPr marL="0" indent="0">
              <a:buNone/>
            </a:pPr>
            <a:r>
              <a:rPr lang="en-AU" sz="1800" b="1" dirty="0" smtClean="0">
                <a:solidFill>
                  <a:schemeClr val="bg1"/>
                </a:solidFill>
              </a:rPr>
              <a:t> </a:t>
            </a:r>
            <a:endParaRPr lang="en-AU" sz="1800" dirty="0"/>
          </a:p>
        </p:txBody>
      </p:sp>
      <p:sp>
        <p:nvSpPr>
          <p:cNvPr id="3" name="Footer Placeholder 2"/>
          <p:cNvSpPr>
            <a:spLocks noGrp="1"/>
          </p:cNvSpPr>
          <p:nvPr>
            <p:ph type="ftr" sz="quarter" idx="11"/>
          </p:nvPr>
        </p:nvSpPr>
        <p:spPr/>
        <p:txBody>
          <a:bodyPr/>
          <a:lstStyle/>
          <a:p>
            <a:r>
              <a:rPr lang="en-US" sz="1000" b="1" smtClean="0"/>
              <a:t>Slide 6 of 12</a:t>
            </a:r>
            <a:endParaRPr lang="en-US" sz="10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solidFill>
                  <a:schemeClr val="bg1"/>
                </a:solidFill>
              </a:rPr>
              <a:t>Income statement </a:t>
            </a:r>
            <a:endParaRPr lang="en-US" dirty="0">
              <a:solidFill>
                <a:schemeClr val="bg1"/>
              </a:solidFill>
            </a:endParaRPr>
          </a:p>
        </p:txBody>
      </p:sp>
      <p:sp>
        <p:nvSpPr>
          <p:cNvPr id="3" name="Content Placeholder 2"/>
          <p:cNvSpPr>
            <a:spLocks noGrp="1"/>
          </p:cNvSpPr>
          <p:nvPr>
            <p:ph sz="half" idx="2"/>
          </p:nvPr>
        </p:nvSpPr>
        <p:spPr/>
        <p:txBody>
          <a:bodyPr>
            <a:normAutofit/>
          </a:bodyPr>
          <a:lstStyle/>
          <a:p>
            <a:r>
              <a:rPr lang="en-AU" dirty="0" smtClean="0">
                <a:solidFill>
                  <a:schemeClr val="bg1"/>
                </a:solidFill>
              </a:rPr>
              <a:t>The Income Statement records when the event happened NOT when the payment happened. </a:t>
            </a:r>
          </a:p>
          <a:p>
            <a:endParaRPr lang="en-AU" dirty="0">
              <a:solidFill>
                <a:schemeClr val="bg1"/>
              </a:solidFill>
            </a:endParaRPr>
          </a:p>
          <a:p>
            <a:r>
              <a:rPr lang="en-AU" dirty="0">
                <a:solidFill>
                  <a:schemeClr val="bg1"/>
                </a:solidFill>
              </a:rPr>
              <a:t>Because the income statement is prepared under the accrual basis of accounting, the revenues reported may not have been collected. Similarly, the expenses reported on the income statement might not have been paid. </a:t>
            </a:r>
          </a:p>
          <a:p>
            <a:endParaRPr lang="en-AU" dirty="0">
              <a:solidFill>
                <a:schemeClr val="bg1"/>
              </a:solidFill>
            </a:endParaRPr>
          </a:p>
        </p:txBody>
      </p:sp>
      <p:sp>
        <p:nvSpPr>
          <p:cNvPr id="4" name="Content Placeholder 3"/>
          <p:cNvSpPr>
            <a:spLocks noGrp="1"/>
          </p:cNvSpPr>
          <p:nvPr>
            <p:ph sz="quarter" idx="4"/>
          </p:nvPr>
        </p:nvSpPr>
        <p:spPr/>
        <p:txBody>
          <a:bodyPr/>
          <a:lstStyle/>
          <a:p>
            <a:r>
              <a:rPr lang="en-US" dirty="0" smtClean="0">
                <a:solidFill>
                  <a:schemeClr val="bg1"/>
                </a:solidFill>
              </a:rPr>
              <a:t>Records actual cash receipts and cash payments.</a:t>
            </a:r>
            <a:endParaRPr lang="en-US" dirty="0">
              <a:solidFill>
                <a:schemeClr val="bg1"/>
              </a:solidFill>
            </a:endParaRPr>
          </a:p>
          <a:p>
            <a:pPr marL="0" indent="0">
              <a:buNone/>
            </a:pPr>
            <a:endParaRPr lang="en-US" dirty="0">
              <a:solidFill>
                <a:schemeClr val="bg1"/>
              </a:solidFill>
            </a:endParaRPr>
          </a:p>
        </p:txBody>
      </p:sp>
      <p:sp>
        <p:nvSpPr>
          <p:cNvPr id="5" name="Text Placeholder 4"/>
          <p:cNvSpPr>
            <a:spLocks noGrp="1"/>
          </p:cNvSpPr>
          <p:nvPr>
            <p:ph type="body" idx="12"/>
          </p:nvPr>
        </p:nvSpPr>
        <p:spPr/>
        <p:txBody>
          <a:bodyPr/>
          <a:lstStyle/>
          <a:p>
            <a:r>
              <a:rPr lang="en-US" dirty="0" smtClean="0">
                <a:solidFill>
                  <a:schemeClr val="bg1"/>
                </a:solidFill>
              </a:rPr>
              <a:t>CASH flow statement</a:t>
            </a:r>
            <a:endParaRPr lang="en-US" dirty="0">
              <a:solidFill>
                <a:schemeClr val="bg1"/>
              </a:solidFill>
            </a:endParaRPr>
          </a:p>
        </p:txBody>
      </p:sp>
      <p:sp>
        <p:nvSpPr>
          <p:cNvPr id="6" name="Title 5"/>
          <p:cNvSpPr>
            <a:spLocks noGrp="1"/>
          </p:cNvSpPr>
          <p:nvPr>
            <p:ph type="title"/>
          </p:nvPr>
        </p:nvSpPr>
        <p:spPr/>
        <p:txBody>
          <a:bodyPr/>
          <a:lstStyle/>
          <a:p>
            <a:pPr marL="173038" indent="-173038">
              <a:spcBef>
                <a:spcPct val="20000"/>
              </a:spcBef>
              <a:buClr>
                <a:schemeClr val="bg2"/>
              </a:buClr>
              <a:buSzPct val="70000"/>
            </a:pPr>
            <a:r>
              <a:rPr lang="en-US" sz="3200" dirty="0">
                <a:solidFill>
                  <a:srgbClr val="F2EEC0"/>
                </a:solidFill>
                <a:latin typeface="+mn-lt"/>
                <a:ea typeface="+mn-ea"/>
              </a:rPr>
              <a:t>Fundamental </a:t>
            </a:r>
            <a:r>
              <a:rPr lang="en-US" sz="3200" dirty="0" smtClean="0">
                <a:solidFill>
                  <a:srgbClr val="F2EEC0"/>
                </a:solidFill>
                <a:latin typeface="+mn-lt"/>
                <a:ea typeface="+mn-ea"/>
              </a:rPr>
              <a:t>Concept</a:t>
            </a:r>
            <a:endParaRPr lang="en-US" sz="3200" dirty="0">
              <a:solidFill>
                <a:srgbClr val="F2EEC0"/>
              </a:solidFill>
              <a:latin typeface="+mn-lt"/>
              <a:ea typeface="+mn-ea"/>
            </a:endParaRPr>
          </a:p>
        </p:txBody>
      </p:sp>
      <p:sp>
        <p:nvSpPr>
          <p:cNvPr id="7" name="Text Placeholder 6"/>
          <p:cNvSpPr>
            <a:spLocks noGrp="1"/>
          </p:cNvSpPr>
          <p:nvPr>
            <p:ph type="body" sz="quarter" idx="13"/>
          </p:nvPr>
        </p:nvSpPr>
        <p:spPr/>
        <p:txBody>
          <a:bodyPr/>
          <a:lstStyle/>
          <a:p>
            <a:r>
              <a:rPr lang="en-US" b="1" dirty="0" smtClean="0">
                <a:solidFill>
                  <a:srgbClr val="FFFF99"/>
                </a:solidFill>
              </a:rPr>
              <a:t>The Timing of Events</a:t>
            </a:r>
            <a:endParaRPr lang="en-US" b="1" dirty="0">
              <a:solidFill>
                <a:srgbClr val="FFFF99"/>
              </a:solidFill>
            </a:endParaRPr>
          </a:p>
        </p:txBody>
      </p:sp>
      <p:sp>
        <p:nvSpPr>
          <p:cNvPr id="9" name="Footer Placeholder 8"/>
          <p:cNvSpPr>
            <a:spLocks noGrp="1"/>
          </p:cNvSpPr>
          <p:nvPr>
            <p:ph type="ftr" sz="quarter" idx="15"/>
          </p:nvPr>
        </p:nvSpPr>
        <p:spPr/>
        <p:txBody>
          <a:bodyPr/>
          <a:lstStyle/>
          <a:p>
            <a:r>
              <a:rPr lang="en-US" b="1" smtClean="0"/>
              <a:t>Slide 7 of 12</a:t>
            </a:r>
            <a:endParaRPr lang="en-US"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776428" y="3501008"/>
            <a:ext cx="3546140" cy="1008112"/>
          </a:xfrm>
        </p:spPr>
        <p:txBody>
          <a:bodyPr>
            <a:normAutofit fontScale="92500"/>
          </a:bodyPr>
          <a:lstStyle/>
          <a:p>
            <a:pPr marL="0" indent="0">
              <a:buNone/>
            </a:pPr>
            <a:r>
              <a:rPr lang="en-AU" b="1" dirty="0" smtClean="0">
                <a:solidFill>
                  <a:schemeClr val="bg1"/>
                </a:solidFill>
              </a:rPr>
              <a:t>    PROPRIETORSHIP</a:t>
            </a:r>
          </a:p>
          <a:p>
            <a:pPr marL="0" indent="0">
              <a:lnSpc>
                <a:spcPct val="110000"/>
              </a:lnSpc>
              <a:buNone/>
            </a:pPr>
            <a:r>
              <a:rPr lang="en-AU" dirty="0" smtClean="0"/>
              <a:t>    Proprietorship </a:t>
            </a:r>
            <a:r>
              <a:rPr lang="en-AU" dirty="0"/>
              <a:t>on the right side</a:t>
            </a:r>
          </a:p>
        </p:txBody>
      </p:sp>
      <p:sp>
        <p:nvSpPr>
          <p:cNvPr id="3" name="Content Placeholder 2"/>
          <p:cNvSpPr>
            <a:spLocks noGrp="1"/>
          </p:cNvSpPr>
          <p:nvPr>
            <p:ph sz="half" idx="2"/>
          </p:nvPr>
        </p:nvSpPr>
        <p:spPr>
          <a:xfrm>
            <a:off x="1109688" y="2577232"/>
            <a:ext cx="3318520" cy="1224136"/>
          </a:xfrm>
        </p:spPr>
        <p:txBody>
          <a:bodyPr/>
          <a:lstStyle/>
          <a:p>
            <a:pPr marL="0" indent="0">
              <a:buNone/>
            </a:pPr>
            <a:r>
              <a:rPr lang="en-AU" b="1" dirty="0" smtClean="0">
                <a:solidFill>
                  <a:schemeClr val="bg1"/>
                </a:solidFill>
              </a:rPr>
              <a:t>ASSETS</a:t>
            </a:r>
          </a:p>
          <a:p>
            <a:pPr marL="0" indent="0">
              <a:buNone/>
            </a:pPr>
            <a:r>
              <a:rPr lang="en-AU" dirty="0" smtClean="0"/>
              <a:t>Assets on the left side</a:t>
            </a:r>
            <a:endParaRPr lang="en-AU" dirty="0"/>
          </a:p>
        </p:txBody>
      </p:sp>
      <p:sp>
        <p:nvSpPr>
          <p:cNvPr id="4" name="Title 3"/>
          <p:cNvSpPr>
            <a:spLocks noGrp="1"/>
          </p:cNvSpPr>
          <p:nvPr>
            <p:ph type="title"/>
          </p:nvPr>
        </p:nvSpPr>
        <p:spPr>
          <a:xfrm>
            <a:off x="395536" y="332656"/>
            <a:ext cx="8229600" cy="792088"/>
          </a:xfrm>
        </p:spPr>
        <p:txBody>
          <a:bodyPr/>
          <a:lstStyle/>
          <a:p>
            <a:pPr marL="173038" indent="-173038">
              <a:spcBef>
                <a:spcPct val="20000"/>
              </a:spcBef>
              <a:buClr>
                <a:schemeClr val="bg2"/>
              </a:buClr>
              <a:buSzPct val="70000"/>
            </a:pPr>
            <a:r>
              <a:rPr lang="en-AU" sz="3200" dirty="0" smtClean="0">
                <a:solidFill>
                  <a:srgbClr val="FFFF99"/>
                </a:solidFill>
                <a:latin typeface="+mn-lt"/>
                <a:ea typeface="+mn-ea"/>
              </a:rPr>
              <a:t>Balance Sheet  </a:t>
            </a:r>
            <a:endParaRPr lang="en-AU" sz="3200" dirty="0">
              <a:solidFill>
                <a:srgbClr val="FFFF99"/>
              </a:solidFill>
              <a:latin typeface="+mn-lt"/>
              <a:ea typeface="+mn-ea"/>
            </a:endParaRPr>
          </a:p>
        </p:txBody>
      </p:sp>
      <p:sp>
        <p:nvSpPr>
          <p:cNvPr id="5" name="TextBox 4"/>
          <p:cNvSpPr txBox="1"/>
          <p:nvPr/>
        </p:nvSpPr>
        <p:spPr>
          <a:xfrm>
            <a:off x="649784" y="980728"/>
            <a:ext cx="5616624" cy="576064"/>
          </a:xfrm>
          <a:prstGeom prst="rect">
            <a:avLst/>
          </a:prstGeom>
        </p:spPr>
        <p:txBody>
          <a:bodyPr vert="horz" wrap="squar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endParaRPr kumimoji="0" lang="en-AU" sz="2400" b="0" i="0" u="none" strike="noStrike" kern="1200" cap="none" spc="0" normalizeH="0" baseline="0" noProof="0" dirty="0" smtClean="0">
              <a:ln>
                <a:noFill/>
              </a:ln>
              <a:solidFill>
                <a:schemeClr val="tx1"/>
              </a:solidFill>
              <a:effectLst/>
              <a:uLnTx/>
              <a:uFillTx/>
              <a:latin typeface="Perpetua" pitchFamily="18" charset="0"/>
              <a:ea typeface="+mj-ea"/>
              <a:cs typeface="+mj-cs"/>
            </a:endParaRPr>
          </a:p>
        </p:txBody>
      </p:sp>
      <p:sp>
        <p:nvSpPr>
          <p:cNvPr id="6" name="TextBox 5"/>
          <p:cNvSpPr txBox="1"/>
          <p:nvPr/>
        </p:nvSpPr>
        <p:spPr>
          <a:xfrm>
            <a:off x="631280" y="1052736"/>
            <a:ext cx="6408712" cy="504056"/>
          </a:xfrm>
          <a:prstGeom prst="rect">
            <a:avLst/>
          </a:prstGeom>
        </p:spPr>
        <p:txBody>
          <a:bodyPr vert="horz" wrap="squar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r>
              <a:rPr lang="en-AU" sz="2400" dirty="0" smtClean="0">
                <a:solidFill>
                  <a:srgbClr val="FFFF99"/>
                </a:solidFill>
                <a:latin typeface="Calibri" pitchFamily="34" charset="0"/>
                <a:ea typeface="+mj-ea"/>
                <a:cs typeface="Calibri" pitchFamily="34" charset="0"/>
              </a:rPr>
              <a:t>Remember the Accounting Equation : A= L + P </a:t>
            </a:r>
            <a:endParaRPr kumimoji="0" lang="en-AU" sz="2400" i="0" u="none" strike="noStrike" kern="1200" cap="none" spc="0" normalizeH="0" baseline="0" noProof="0" dirty="0" smtClean="0">
              <a:ln>
                <a:noFill/>
              </a:ln>
              <a:solidFill>
                <a:srgbClr val="FFFF99"/>
              </a:solidFill>
              <a:effectLst/>
              <a:uLnTx/>
              <a:uFillTx/>
              <a:latin typeface="Calibri" pitchFamily="34" charset="0"/>
              <a:ea typeface="+mj-ea"/>
              <a:cs typeface="Calibri" pitchFamily="34" charset="0"/>
            </a:endParaRPr>
          </a:p>
        </p:txBody>
      </p:sp>
      <p:sp>
        <p:nvSpPr>
          <p:cNvPr id="7" name="TextBox 6"/>
          <p:cNvSpPr txBox="1"/>
          <p:nvPr/>
        </p:nvSpPr>
        <p:spPr>
          <a:xfrm>
            <a:off x="827584" y="1700808"/>
            <a:ext cx="4752528" cy="648072"/>
          </a:xfrm>
          <a:prstGeom prst="rect">
            <a:avLst/>
          </a:prstGeom>
        </p:spPr>
        <p:txBody>
          <a:bodyPr vert="horz" wrap="squar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endParaRPr kumimoji="0" lang="en-AU" sz="2400" b="0" i="0" u="none" strike="noStrike" kern="1200" cap="none" spc="0" normalizeH="0" baseline="0" noProof="0" dirty="0" smtClean="0">
              <a:ln>
                <a:noFill/>
              </a:ln>
              <a:solidFill>
                <a:schemeClr val="tx1"/>
              </a:solidFill>
              <a:effectLst/>
              <a:uLnTx/>
              <a:uFillTx/>
              <a:latin typeface="Perpetua" pitchFamily="18" charset="0"/>
              <a:ea typeface="+mj-ea"/>
              <a:cs typeface="+mj-cs"/>
            </a:endParaRPr>
          </a:p>
        </p:txBody>
      </p:sp>
      <p:sp>
        <p:nvSpPr>
          <p:cNvPr id="8" name="TextBox 7"/>
          <p:cNvSpPr txBox="1"/>
          <p:nvPr/>
        </p:nvSpPr>
        <p:spPr>
          <a:xfrm>
            <a:off x="1115616" y="1700808"/>
            <a:ext cx="3384376" cy="648072"/>
          </a:xfrm>
          <a:prstGeom prst="rect">
            <a:avLst/>
          </a:prstGeom>
        </p:spPr>
        <p:txBody>
          <a:bodyPr vert="horz" wrap="squar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endParaRPr kumimoji="0" lang="en-AU" sz="2400" b="0" i="0" u="none" strike="noStrike" kern="1200" cap="none" spc="0" normalizeH="0" baseline="0" noProof="0" dirty="0" smtClean="0">
              <a:ln>
                <a:noFill/>
              </a:ln>
              <a:solidFill>
                <a:schemeClr val="tx1"/>
              </a:solidFill>
              <a:effectLst/>
              <a:uLnTx/>
              <a:uFillTx/>
              <a:latin typeface="Perpetua" pitchFamily="18" charset="0"/>
              <a:ea typeface="+mj-ea"/>
              <a:cs typeface="+mj-cs"/>
            </a:endParaRPr>
          </a:p>
        </p:txBody>
      </p:sp>
      <p:sp>
        <p:nvSpPr>
          <p:cNvPr id="9" name="Rectangle 8"/>
          <p:cNvSpPr/>
          <p:nvPr/>
        </p:nvSpPr>
        <p:spPr>
          <a:xfrm>
            <a:off x="971600" y="1577727"/>
            <a:ext cx="7704856" cy="707886"/>
          </a:xfrm>
          <a:prstGeom prst="rect">
            <a:avLst/>
          </a:prstGeom>
        </p:spPr>
        <p:txBody>
          <a:bodyPr wrap="square">
            <a:spAutoFit/>
          </a:bodyPr>
          <a:lstStyle/>
          <a:p>
            <a:pPr>
              <a:spcBef>
                <a:spcPct val="20000"/>
              </a:spcBef>
              <a:buClr>
                <a:schemeClr val="bg2"/>
              </a:buClr>
              <a:buSzPct val="70000"/>
            </a:pPr>
            <a:r>
              <a:rPr lang="en-AU" sz="2000" dirty="0">
                <a:solidFill>
                  <a:schemeClr val="bg2"/>
                </a:solidFill>
                <a:cs typeface="Segoe UI" pitchFamily="34" charset="0"/>
              </a:rPr>
              <a:t>Think of the Balance Sheet as a piece of paper with a line drawn down the middle of the page  </a:t>
            </a:r>
          </a:p>
        </p:txBody>
      </p:sp>
      <p:sp>
        <p:nvSpPr>
          <p:cNvPr id="10" name="Content Placeholder 2"/>
          <p:cNvSpPr txBox="1">
            <a:spLocks/>
          </p:cNvSpPr>
          <p:nvPr/>
        </p:nvSpPr>
        <p:spPr>
          <a:xfrm>
            <a:off x="5004048" y="2577232"/>
            <a:ext cx="3318520" cy="1224136"/>
          </a:xfrm>
          <a:prstGeom prst="rect">
            <a:avLst/>
          </a:prstGeom>
        </p:spPr>
        <p:txBody>
          <a:bodyPr vert="horz" lIns="91440" tIns="45720" rIns="91440" bIns="45720" rtlCol="0">
            <a:normAutofit/>
          </a:bodyPr>
          <a:lstStyle>
            <a:lvl1pPr marL="173038" indent="-173038" algn="l" defTabSz="914400" rtl="0" eaLnBrk="1" latinLnBrk="0" hangingPunct="1">
              <a:lnSpc>
                <a:spcPct val="100000"/>
              </a:lnSpc>
              <a:spcBef>
                <a:spcPct val="20000"/>
              </a:spcBef>
              <a:buClr>
                <a:schemeClr val="bg2"/>
              </a:buClr>
              <a:buSzPct val="70000"/>
              <a:buFont typeface="Arial" pitchFamily="34" charset="0"/>
              <a:buChar char="•"/>
              <a:defRPr sz="2000" kern="1200">
                <a:solidFill>
                  <a:schemeClr val="bg2"/>
                </a:solidFill>
                <a:latin typeface="+mn-lt"/>
                <a:ea typeface="+mn-ea"/>
                <a:cs typeface="Segoe UI" pitchFamily="34" charset="0"/>
              </a:defRPr>
            </a:lvl1pPr>
            <a:lvl2pPr marL="627063" indent="-169863" algn="l" defTabSz="914400" rtl="0" eaLnBrk="1" latinLnBrk="0" hangingPunct="1">
              <a:lnSpc>
                <a:spcPct val="100000"/>
              </a:lnSpc>
              <a:spcBef>
                <a:spcPct val="20000"/>
              </a:spcBef>
              <a:buClr>
                <a:schemeClr val="bg2"/>
              </a:buClr>
              <a:buSzPct val="70000"/>
              <a:buFont typeface="Arial" pitchFamily="34" charset="0"/>
              <a:buChar char="•"/>
              <a:defRPr sz="2000" kern="1200">
                <a:solidFill>
                  <a:schemeClr val="bg2"/>
                </a:solidFill>
                <a:latin typeface="+mn-lt"/>
                <a:ea typeface="+mn-ea"/>
                <a:cs typeface="Segoe UI" pitchFamily="34" charset="0"/>
              </a:defRPr>
            </a:lvl2pPr>
            <a:lvl3pPr marL="1030288" indent="-115888" algn="l" defTabSz="914400" rtl="0" eaLnBrk="1" latinLnBrk="0" hangingPunct="1">
              <a:lnSpc>
                <a:spcPct val="100000"/>
              </a:lnSpc>
              <a:spcBef>
                <a:spcPct val="20000"/>
              </a:spcBef>
              <a:buClr>
                <a:schemeClr val="bg2"/>
              </a:buClr>
              <a:buSzPct val="70000"/>
              <a:buFont typeface="Arial" pitchFamily="34" charset="0"/>
              <a:buChar char="•"/>
              <a:defRPr sz="1800" kern="1200">
                <a:solidFill>
                  <a:schemeClr val="bg2"/>
                </a:solidFill>
                <a:latin typeface="+mn-lt"/>
                <a:ea typeface="+mn-ea"/>
                <a:cs typeface="Segoe UI" pitchFamily="34" charset="0"/>
              </a:defRPr>
            </a:lvl3pPr>
            <a:lvl4pPr marL="1482725" indent="-111125" algn="l" defTabSz="914400" rtl="0" eaLnBrk="1" latinLnBrk="0" hangingPunct="1">
              <a:lnSpc>
                <a:spcPct val="100000"/>
              </a:lnSpc>
              <a:spcBef>
                <a:spcPct val="20000"/>
              </a:spcBef>
              <a:buClr>
                <a:schemeClr val="bg2"/>
              </a:buClr>
              <a:buSzPct val="70000"/>
              <a:buFont typeface="Arial" pitchFamily="34" charset="0"/>
              <a:buChar char="•"/>
              <a:defRPr sz="1600" kern="1200">
                <a:solidFill>
                  <a:schemeClr val="bg2"/>
                </a:solidFill>
                <a:latin typeface="+mn-lt"/>
                <a:ea typeface="+mn-ea"/>
                <a:cs typeface="Segoe UI" pitchFamily="34" charset="0"/>
              </a:defRPr>
            </a:lvl4pPr>
            <a:lvl5pPr marL="1944688" indent="-115888" algn="l" defTabSz="914400" rtl="0" eaLnBrk="1" latinLnBrk="0" hangingPunct="1">
              <a:lnSpc>
                <a:spcPct val="100000"/>
              </a:lnSpc>
              <a:spcBef>
                <a:spcPct val="20000"/>
              </a:spcBef>
              <a:buClr>
                <a:schemeClr val="bg2"/>
              </a:buClr>
              <a:buSzPct val="70000"/>
              <a:buFont typeface="Arial" pitchFamily="34" charset="0"/>
              <a:buChar char="•"/>
              <a:defRPr sz="1400" kern="1200">
                <a:solidFill>
                  <a:schemeClr val="bg2"/>
                </a:solidFill>
                <a:latin typeface="+mn-lt"/>
                <a:ea typeface="+mn-ea"/>
                <a:cs typeface="Segoe UI" pitchFamily="34" charset="0"/>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Font typeface="Arial" pitchFamily="34" charset="0"/>
              <a:buNone/>
            </a:pPr>
            <a:r>
              <a:rPr lang="en-AU" b="1" dirty="0" smtClean="0">
                <a:solidFill>
                  <a:schemeClr val="bg1"/>
                </a:solidFill>
              </a:rPr>
              <a:t>LIABILITIES</a:t>
            </a:r>
          </a:p>
          <a:p>
            <a:pPr marL="0" indent="0">
              <a:buFont typeface="Arial" pitchFamily="34" charset="0"/>
              <a:buNone/>
            </a:pPr>
            <a:r>
              <a:rPr lang="en-AU" dirty="0" smtClean="0"/>
              <a:t>Liabilities on the right side</a:t>
            </a:r>
            <a:endParaRPr lang="en-AU" dirty="0"/>
          </a:p>
        </p:txBody>
      </p:sp>
      <p:cxnSp>
        <p:nvCxnSpPr>
          <p:cNvPr id="12" name="Straight Connector 11"/>
          <p:cNvCxnSpPr/>
          <p:nvPr/>
        </p:nvCxnSpPr>
        <p:spPr>
          <a:xfrm>
            <a:off x="4499992" y="2564904"/>
            <a:ext cx="0" cy="3384376"/>
          </a:xfrm>
          <a:prstGeom prst="line">
            <a:avLst/>
          </a:prstGeom>
          <a:ln w="31750">
            <a:solidFill>
              <a:schemeClr val="bg1">
                <a:alpha val="49000"/>
              </a:schemeClr>
            </a:solidFill>
          </a:ln>
        </p:spPr>
        <p:style>
          <a:lnRef idx="1">
            <a:schemeClr val="accent1"/>
          </a:lnRef>
          <a:fillRef idx="0">
            <a:schemeClr val="accent1"/>
          </a:fillRef>
          <a:effectRef idx="0">
            <a:schemeClr val="accent1"/>
          </a:effectRef>
          <a:fontRef idx="minor">
            <a:schemeClr val="tx1"/>
          </a:fontRef>
        </p:style>
      </p:cxnSp>
      <p:sp>
        <p:nvSpPr>
          <p:cNvPr id="13" name="Footer Placeholder 12"/>
          <p:cNvSpPr>
            <a:spLocks noGrp="1"/>
          </p:cNvSpPr>
          <p:nvPr>
            <p:ph type="ftr" sz="quarter" idx="15"/>
          </p:nvPr>
        </p:nvSpPr>
        <p:spPr/>
        <p:txBody>
          <a:bodyPr/>
          <a:lstStyle/>
          <a:p>
            <a:r>
              <a:rPr lang="en-US" sz="1000" b="1" smtClean="0"/>
              <a:t>Slide 8 of 12</a:t>
            </a:r>
            <a:endParaRPr lang="en-US" sz="1000" b="1" dirty="0"/>
          </a:p>
        </p:txBody>
      </p:sp>
    </p:spTree>
    <p:extLst>
      <p:ext uri="{BB962C8B-B14F-4D97-AF65-F5344CB8AC3E}">
        <p14:creationId xmlns:p14="http://schemas.microsoft.com/office/powerpoint/2010/main" val="1396107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864" y="1340768"/>
            <a:ext cx="8449568" cy="4209256"/>
          </a:xfrm>
        </p:spPr>
        <p:txBody>
          <a:bodyPr>
            <a:normAutofit/>
          </a:bodyPr>
          <a:lstStyle/>
          <a:p>
            <a:pPr marL="0" indent="0">
              <a:buNone/>
            </a:pPr>
            <a:r>
              <a:rPr lang="en-AU" sz="2000" b="1" i="1" dirty="0" smtClean="0">
                <a:solidFill>
                  <a:schemeClr val="bg1"/>
                </a:solidFill>
              </a:rPr>
              <a:t>Please refer to the two page Word Document : </a:t>
            </a:r>
          </a:p>
          <a:p>
            <a:pPr marL="0" indent="0">
              <a:buNone/>
            </a:pPr>
            <a:endParaRPr lang="en-AU" b="1" dirty="0" smtClean="0">
              <a:solidFill>
                <a:schemeClr val="bg1"/>
              </a:solidFill>
            </a:endParaRPr>
          </a:p>
          <a:p>
            <a:pPr marL="0" indent="0">
              <a:buNone/>
            </a:pPr>
            <a:r>
              <a:rPr lang="en-AU" b="1" dirty="0" smtClean="0">
                <a:solidFill>
                  <a:schemeClr val="bg1"/>
                </a:solidFill>
              </a:rPr>
              <a:t>There are two questions:</a:t>
            </a:r>
          </a:p>
          <a:p>
            <a:pPr marL="0" indent="0">
              <a:buNone/>
            </a:pPr>
            <a:r>
              <a:rPr lang="en-AU" sz="2200" dirty="0" smtClean="0">
                <a:solidFill>
                  <a:schemeClr val="bg1"/>
                </a:solidFill>
              </a:rPr>
              <a:t>Time permits us only to work through the first question in class. </a:t>
            </a:r>
          </a:p>
          <a:p>
            <a:pPr marL="0" indent="0">
              <a:buNone/>
            </a:pPr>
            <a:r>
              <a:rPr lang="en-AU" dirty="0">
                <a:solidFill>
                  <a:schemeClr val="bg1"/>
                </a:solidFill>
              </a:rPr>
              <a:t> </a:t>
            </a:r>
            <a:r>
              <a:rPr lang="en-AU" dirty="0" smtClean="0">
                <a:solidFill>
                  <a:schemeClr val="bg1"/>
                </a:solidFill>
              </a:rPr>
              <a:t>  </a:t>
            </a:r>
            <a:r>
              <a:rPr lang="en-AU" sz="1900" dirty="0" smtClean="0">
                <a:solidFill>
                  <a:schemeClr val="bg1"/>
                </a:solidFill>
              </a:rPr>
              <a:t>-&gt; 	Remember that the *Accrual method of Accounting records Income and       	Expenses when they’re incurred, not when they’re paid. </a:t>
            </a:r>
          </a:p>
          <a:p>
            <a:pPr marL="0" indent="0">
              <a:buNone/>
            </a:pPr>
            <a:r>
              <a:rPr lang="en-AU" sz="1900" dirty="0" smtClean="0">
                <a:solidFill>
                  <a:schemeClr val="bg1"/>
                </a:solidFill>
              </a:rPr>
              <a:t>   - &gt;          The Cash method records only when the receipts of payments are made. </a:t>
            </a:r>
          </a:p>
          <a:p>
            <a:pPr marL="0" indent="0">
              <a:buNone/>
            </a:pPr>
            <a:r>
              <a:rPr lang="en-AU" dirty="0" smtClean="0">
                <a:solidFill>
                  <a:schemeClr val="bg1"/>
                </a:solidFill>
              </a:rPr>
              <a:t>The second question is a bonus. </a:t>
            </a:r>
          </a:p>
          <a:p>
            <a:pPr marL="0" indent="0">
              <a:buNone/>
            </a:pPr>
            <a:r>
              <a:rPr lang="en-AU" dirty="0" smtClean="0">
                <a:solidFill>
                  <a:schemeClr val="bg1"/>
                </a:solidFill>
              </a:rPr>
              <a:t>To be completed outside of class</a:t>
            </a:r>
          </a:p>
          <a:p>
            <a:pPr marL="0" indent="0">
              <a:buNone/>
            </a:pPr>
            <a:r>
              <a:rPr lang="en-AU" dirty="0" smtClean="0">
                <a:solidFill>
                  <a:schemeClr val="bg1"/>
                </a:solidFill>
              </a:rPr>
              <a:t>If you need help, please email me or call</a:t>
            </a:r>
          </a:p>
          <a:p>
            <a:pPr marL="0" indent="0">
              <a:buNone/>
            </a:pPr>
            <a:endParaRPr lang="en-AU" dirty="0" smtClean="0">
              <a:solidFill>
                <a:schemeClr val="bg1"/>
              </a:solidFill>
            </a:endParaRPr>
          </a:p>
          <a:p>
            <a:pPr marL="0" indent="0">
              <a:buNone/>
            </a:pPr>
            <a:endParaRPr lang="en-AU" dirty="0">
              <a:solidFill>
                <a:schemeClr val="bg1"/>
              </a:solidFill>
            </a:endParaRPr>
          </a:p>
        </p:txBody>
      </p:sp>
      <p:sp>
        <p:nvSpPr>
          <p:cNvPr id="4" name="Title 3"/>
          <p:cNvSpPr>
            <a:spLocks noGrp="1"/>
          </p:cNvSpPr>
          <p:nvPr>
            <p:ph type="title"/>
          </p:nvPr>
        </p:nvSpPr>
        <p:spPr>
          <a:xfrm>
            <a:off x="0" y="260648"/>
            <a:ext cx="8229600" cy="639763"/>
          </a:xfrm>
        </p:spPr>
        <p:txBody>
          <a:bodyPr/>
          <a:lstStyle/>
          <a:p>
            <a:pPr marL="173038" indent="-173038">
              <a:spcBef>
                <a:spcPct val="20000"/>
              </a:spcBef>
              <a:buClr>
                <a:schemeClr val="bg2"/>
              </a:buClr>
              <a:buSzPct val="70000"/>
            </a:pPr>
            <a:r>
              <a:rPr lang="en-AU" sz="3200" dirty="0">
                <a:solidFill>
                  <a:srgbClr val="FFFF99"/>
                </a:solidFill>
                <a:latin typeface="+mn-lt"/>
                <a:ea typeface="+mn-ea"/>
              </a:rPr>
              <a:t>Domestic Accounting : Homework</a:t>
            </a:r>
          </a:p>
        </p:txBody>
      </p:sp>
      <p:sp>
        <p:nvSpPr>
          <p:cNvPr id="5" name="Text Placeholder 4"/>
          <p:cNvSpPr>
            <a:spLocks noGrp="1"/>
          </p:cNvSpPr>
          <p:nvPr>
            <p:ph type="body" sz="quarter" idx="13"/>
          </p:nvPr>
        </p:nvSpPr>
        <p:spPr>
          <a:xfrm>
            <a:off x="0" y="836712"/>
            <a:ext cx="7740352" cy="457200"/>
          </a:xfrm>
        </p:spPr>
        <p:txBody>
          <a:bodyPr>
            <a:noAutofit/>
          </a:bodyPr>
          <a:lstStyle/>
          <a:p>
            <a:r>
              <a:rPr lang="en-AU" sz="2800" dirty="0">
                <a:solidFill>
                  <a:srgbClr val="EFF3BF"/>
                </a:solidFill>
              </a:rPr>
              <a:t>It doesn’t have to be a chore</a:t>
            </a:r>
          </a:p>
        </p:txBody>
      </p:sp>
      <p:sp>
        <p:nvSpPr>
          <p:cNvPr id="6" name="Text Placeholder 4"/>
          <p:cNvSpPr>
            <a:spLocks noGrp="1"/>
          </p:cNvSpPr>
          <p:nvPr>
            <p:ph type="body" sz="quarter" idx="13"/>
          </p:nvPr>
        </p:nvSpPr>
        <p:spPr>
          <a:xfrm>
            <a:off x="0" y="6165304"/>
            <a:ext cx="7740352" cy="504056"/>
          </a:xfrm>
        </p:spPr>
        <p:txBody>
          <a:bodyPr>
            <a:noAutofit/>
          </a:bodyPr>
          <a:lstStyle/>
          <a:p>
            <a:r>
              <a:rPr lang="en-AU" sz="1800" dirty="0" smtClean="0">
                <a:solidFill>
                  <a:schemeClr val="accent6">
                    <a:lumMod val="40000"/>
                    <a:lumOff val="60000"/>
                  </a:schemeClr>
                </a:solidFill>
              </a:rPr>
              <a:t>*see Slide 7 for </a:t>
            </a:r>
            <a:r>
              <a:rPr lang="en-AU" sz="1800" dirty="0">
                <a:solidFill>
                  <a:schemeClr val="accent6">
                    <a:lumMod val="40000"/>
                    <a:lumOff val="60000"/>
                  </a:schemeClr>
                </a:solidFill>
              </a:rPr>
              <a:t>an Accrual </a:t>
            </a:r>
            <a:r>
              <a:rPr lang="en-AU" sz="1800" dirty="0" smtClean="0">
                <a:solidFill>
                  <a:schemeClr val="accent6">
                    <a:lumMod val="40000"/>
                    <a:lumOff val="60000"/>
                  </a:schemeClr>
                </a:solidFill>
              </a:rPr>
              <a:t>recap</a:t>
            </a:r>
            <a:endParaRPr lang="en-AU" sz="1800" dirty="0">
              <a:solidFill>
                <a:schemeClr val="accent6">
                  <a:lumMod val="40000"/>
                  <a:lumOff val="60000"/>
                </a:schemeClr>
              </a:solidFill>
            </a:endParaRPr>
          </a:p>
        </p:txBody>
      </p:sp>
      <p:sp>
        <p:nvSpPr>
          <p:cNvPr id="7" name="Footer Placeholder 6"/>
          <p:cNvSpPr>
            <a:spLocks noGrp="1"/>
          </p:cNvSpPr>
          <p:nvPr>
            <p:ph type="ftr" sz="quarter" idx="15"/>
          </p:nvPr>
        </p:nvSpPr>
        <p:spPr/>
        <p:txBody>
          <a:bodyPr/>
          <a:lstStyle/>
          <a:p>
            <a:r>
              <a:rPr lang="en-US" sz="1000" b="1" smtClean="0"/>
              <a:t>Slide 9 of 12</a:t>
            </a:r>
            <a:endParaRPr lang="en-US" sz="1000" b="1" dirty="0"/>
          </a:p>
        </p:txBody>
      </p:sp>
    </p:spTree>
    <p:extLst>
      <p:ext uri="{BB962C8B-B14F-4D97-AF65-F5344CB8AC3E}">
        <p14:creationId xmlns:p14="http://schemas.microsoft.com/office/powerpoint/2010/main" val="2500439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half" idx="2"/>
          </p:nvPr>
        </p:nvSpPr>
        <p:spPr>
          <a:xfrm>
            <a:off x="2699792" y="1196752"/>
            <a:ext cx="6275040" cy="5184576"/>
          </a:xfrm>
        </p:spPr>
        <p:txBody>
          <a:bodyPr>
            <a:normAutofit/>
          </a:bodyPr>
          <a:lstStyle/>
          <a:p>
            <a:pPr marL="0" indent="0">
              <a:buNone/>
            </a:pPr>
            <a:r>
              <a:rPr lang="en-AU" dirty="0">
                <a:solidFill>
                  <a:schemeClr val="bg1"/>
                </a:solidFill>
              </a:rPr>
              <a:t>For example, when you use cash to buy a </a:t>
            </a:r>
            <a:r>
              <a:rPr lang="en-AU" dirty="0" smtClean="0">
                <a:solidFill>
                  <a:schemeClr val="bg1"/>
                </a:solidFill>
              </a:rPr>
              <a:t>Plasma TV,</a:t>
            </a:r>
          </a:p>
          <a:p>
            <a:pPr marL="0" indent="0">
              <a:buNone/>
            </a:pPr>
            <a:r>
              <a:rPr lang="en-AU" dirty="0" smtClean="0">
                <a:solidFill>
                  <a:schemeClr val="bg1"/>
                </a:solidFill>
              </a:rPr>
              <a:t>you own </a:t>
            </a:r>
            <a:r>
              <a:rPr lang="en-AU" dirty="0">
                <a:solidFill>
                  <a:schemeClr val="bg1"/>
                </a:solidFill>
              </a:rPr>
              <a:t>the </a:t>
            </a:r>
            <a:r>
              <a:rPr lang="en-AU" dirty="0" smtClean="0">
                <a:solidFill>
                  <a:schemeClr val="bg1"/>
                </a:solidFill>
              </a:rPr>
              <a:t>TV </a:t>
            </a:r>
            <a:r>
              <a:rPr lang="en-AU" dirty="0">
                <a:solidFill>
                  <a:schemeClr val="bg1"/>
                </a:solidFill>
              </a:rPr>
              <a:t>(you've increased your "assets") but you also have less money (you've decreased your </a:t>
            </a:r>
            <a:r>
              <a:rPr lang="en-AU" dirty="0" smtClean="0">
                <a:solidFill>
                  <a:schemeClr val="bg1"/>
                </a:solidFill>
              </a:rPr>
              <a:t>cash in the bank)</a:t>
            </a:r>
            <a:endParaRPr lang="en-AU" dirty="0">
              <a:solidFill>
                <a:schemeClr val="bg1"/>
              </a:solidFill>
            </a:endParaRPr>
          </a:p>
          <a:p>
            <a:endParaRPr lang="en-AU" dirty="0" smtClean="0">
              <a:solidFill>
                <a:schemeClr val="bg1"/>
              </a:solidFill>
            </a:endParaRPr>
          </a:p>
          <a:p>
            <a:pPr marL="0" indent="0">
              <a:buNone/>
            </a:pPr>
            <a:r>
              <a:rPr lang="en-AU" sz="2200" dirty="0" smtClean="0">
                <a:solidFill>
                  <a:srgbClr val="FFFFCC"/>
                </a:solidFill>
              </a:rPr>
              <a:t>Cash can </a:t>
            </a:r>
            <a:r>
              <a:rPr lang="en-AU" sz="2200" dirty="0">
                <a:solidFill>
                  <a:srgbClr val="FFFFCC"/>
                </a:solidFill>
              </a:rPr>
              <a:t>come from </a:t>
            </a:r>
            <a:r>
              <a:rPr lang="en-AU" sz="2200" dirty="0" smtClean="0">
                <a:solidFill>
                  <a:srgbClr val="FFFFCC"/>
                </a:solidFill>
              </a:rPr>
              <a:t>three different sources</a:t>
            </a:r>
          </a:p>
          <a:p>
            <a:r>
              <a:rPr lang="en-AU" sz="2200" dirty="0" smtClean="0"/>
              <a:t>Operating Activities </a:t>
            </a:r>
            <a:r>
              <a:rPr lang="en-AU" sz="2200" dirty="0" smtClean="0">
                <a:sym typeface="Wingdings" pitchFamily="2" charset="2"/>
              </a:rPr>
              <a:t> Normal b</a:t>
            </a:r>
            <a:r>
              <a:rPr lang="en-AU" sz="2200" dirty="0" smtClean="0"/>
              <a:t>usiness activities</a:t>
            </a:r>
          </a:p>
          <a:p>
            <a:r>
              <a:rPr lang="en-AU" sz="2200" dirty="0" smtClean="0"/>
              <a:t> Investing Activities </a:t>
            </a:r>
            <a:r>
              <a:rPr lang="en-AU" sz="2200" dirty="0" smtClean="0">
                <a:sym typeface="Wingdings" pitchFamily="2" charset="2"/>
              </a:rPr>
              <a:t> Sale of Assets e.g. Plasma TV</a:t>
            </a:r>
          </a:p>
          <a:p>
            <a:r>
              <a:rPr lang="en-AU" sz="2200" dirty="0" smtClean="0"/>
              <a:t> </a:t>
            </a:r>
            <a:r>
              <a:rPr lang="en-AU" sz="2200" dirty="0"/>
              <a:t>Financing </a:t>
            </a:r>
            <a:r>
              <a:rPr lang="en-AU" sz="2200" dirty="0" smtClean="0"/>
              <a:t>activities </a:t>
            </a:r>
            <a:r>
              <a:rPr lang="en-AU" sz="2200" dirty="0" smtClean="0">
                <a:sym typeface="Wingdings" pitchFamily="2" charset="2"/>
              </a:rPr>
              <a:t> Share issues or ask your 			parents </a:t>
            </a:r>
            <a:endParaRPr lang="en-AU" sz="2200" dirty="0">
              <a:solidFill>
                <a:schemeClr val="bg1"/>
              </a:solidFill>
            </a:endParaRPr>
          </a:p>
        </p:txBody>
      </p:sp>
      <p:sp>
        <p:nvSpPr>
          <p:cNvPr id="6" name="Title 5"/>
          <p:cNvSpPr>
            <a:spLocks noGrp="1"/>
          </p:cNvSpPr>
          <p:nvPr>
            <p:ph type="title"/>
          </p:nvPr>
        </p:nvSpPr>
        <p:spPr/>
        <p:txBody>
          <a:bodyPr/>
          <a:lstStyle/>
          <a:p>
            <a:r>
              <a:rPr lang="en-US" dirty="0">
                <a:solidFill>
                  <a:srgbClr val="FFFF99"/>
                </a:solidFill>
              </a:rPr>
              <a:t>Cash Flow Statement</a:t>
            </a:r>
          </a:p>
        </p:txBody>
      </p:sp>
      <p:sp>
        <p:nvSpPr>
          <p:cNvPr id="9" name="Text Placeholder 8"/>
          <p:cNvSpPr>
            <a:spLocks noGrp="1"/>
          </p:cNvSpPr>
          <p:nvPr>
            <p:ph type="body" sz="quarter" idx="13"/>
          </p:nvPr>
        </p:nvSpPr>
        <p:spPr/>
        <p:txBody>
          <a:bodyPr/>
          <a:lstStyle/>
          <a:p>
            <a:r>
              <a:rPr lang="en-US" dirty="0" smtClean="0">
                <a:solidFill>
                  <a:srgbClr val="FFFF99"/>
                </a:solidFill>
              </a:rPr>
              <a:t>Practical thinking</a:t>
            </a:r>
            <a:endParaRPr lang="en-US" dirty="0">
              <a:solidFill>
                <a:srgbClr val="FFFF99"/>
              </a:solidFill>
            </a:endParaRPr>
          </a:p>
        </p:txBody>
      </p:sp>
      <p:pic>
        <p:nvPicPr>
          <p:cNvPr id="13" name="Content Placeholder 12" descr="single_piece.png"/>
          <p:cNvPicPr>
            <a:picLocks noGrp="1" noChangeAspect="1"/>
          </p:cNvPicPr>
          <p:nvPr>
            <p:ph sz="half" idx="1"/>
          </p:nvPr>
        </p:nvPicPr>
        <p:blipFill>
          <a:blip r:embed="rId3">
            <a:duotone>
              <a:schemeClr val="accent1">
                <a:shade val="45000"/>
                <a:satMod val="135000"/>
              </a:schemeClr>
              <a:prstClr val="white"/>
            </a:duotone>
          </a:blip>
          <a:stretch>
            <a:fillRect/>
          </a:stretch>
        </p:blipFill>
        <p:spPr>
          <a:xfrm>
            <a:off x="538445" y="1524000"/>
            <a:ext cx="2199710" cy="2057400"/>
          </a:xfrm>
        </p:spPr>
      </p:pic>
      <p:pic>
        <p:nvPicPr>
          <p:cNvPr id="14" name="Content Placeholder 13" descr="single_piece.png"/>
          <p:cNvPicPr>
            <a:picLocks noGrp="1" noChangeAspect="1"/>
          </p:cNvPicPr>
          <p:nvPr>
            <p:ph sz="half" idx="14"/>
          </p:nvPr>
        </p:nvPicPr>
        <p:blipFill>
          <a:blip r:embed="rId3">
            <a:duotone>
              <a:prstClr val="black"/>
              <a:schemeClr val="accent5">
                <a:tint val="45000"/>
                <a:satMod val="400000"/>
              </a:schemeClr>
            </a:duotone>
          </a:blip>
          <a:stretch>
            <a:fillRect/>
          </a:stretch>
        </p:blipFill>
        <p:spPr>
          <a:xfrm>
            <a:off x="538445" y="3638550"/>
            <a:ext cx="2199710" cy="2057400"/>
          </a:xfrm>
        </p:spPr>
      </p:pic>
      <p:sp>
        <p:nvSpPr>
          <p:cNvPr id="3" name="Footer Placeholder 2"/>
          <p:cNvSpPr>
            <a:spLocks noGrp="1"/>
          </p:cNvSpPr>
          <p:nvPr>
            <p:ph type="ftr" sz="quarter" idx="10"/>
          </p:nvPr>
        </p:nvSpPr>
        <p:spPr/>
        <p:txBody>
          <a:bodyPr/>
          <a:lstStyle/>
          <a:p>
            <a:r>
              <a:rPr lang="en-US" sz="1000" b="1" smtClean="0"/>
              <a:t>Slide 10 of 12</a:t>
            </a:r>
            <a:endParaRPr lang="en-US" sz="10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4202783585"/>
              </p:ext>
            </p:extLst>
          </p:nvPr>
        </p:nvGraphicFramePr>
        <p:xfrm>
          <a:off x="685800" y="908720"/>
          <a:ext cx="4800600" cy="55446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 Placeholder 2"/>
          <p:cNvSpPr>
            <a:spLocks noGrp="1"/>
          </p:cNvSpPr>
          <p:nvPr>
            <p:ph type="body" sz="half" idx="2"/>
          </p:nvPr>
        </p:nvSpPr>
        <p:spPr>
          <a:xfrm>
            <a:off x="5796136" y="692696"/>
            <a:ext cx="2855915" cy="4932548"/>
          </a:xfrm>
        </p:spPr>
        <p:txBody>
          <a:bodyPr>
            <a:noAutofit/>
          </a:bodyPr>
          <a:lstStyle/>
          <a:p>
            <a:endParaRPr lang="en-US" dirty="0" smtClean="0"/>
          </a:p>
          <a:p>
            <a:r>
              <a:rPr lang="en-US" sz="1800" dirty="0" smtClean="0">
                <a:solidFill>
                  <a:schemeClr val="bg1"/>
                </a:solidFill>
              </a:rPr>
              <a:t>Profit is the money left over at the end of the month after all household expenses have been paid.</a:t>
            </a:r>
          </a:p>
          <a:p>
            <a:endParaRPr lang="en-US" dirty="0">
              <a:solidFill>
                <a:schemeClr val="bg1"/>
              </a:solidFill>
            </a:endParaRPr>
          </a:p>
          <a:p>
            <a:endParaRPr lang="en-US" dirty="0" smtClean="0">
              <a:solidFill>
                <a:schemeClr val="bg1"/>
              </a:solidFill>
            </a:endParaRPr>
          </a:p>
          <a:p>
            <a:r>
              <a:rPr lang="en-US" sz="1800" dirty="0">
                <a:solidFill>
                  <a:schemeClr val="bg1"/>
                </a:solidFill>
              </a:rPr>
              <a:t>The Profits increase household wealth which is recorded on the Balance Sheet. You may decide to leave the cash in the bank or make an additional mortgage payment or you may buy a Plasma television</a:t>
            </a:r>
            <a:r>
              <a:rPr lang="en-US" sz="1800" dirty="0" smtClean="0">
                <a:solidFill>
                  <a:schemeClr val="bg1"/>
                </a:solidFill>
              </a:rPr>
              <a:t>. </a:t>
            </a:r>
            <a:endParaRPr lang="en-US" sz="1800" dirty="0">
              <a:solidFill>
                <a:schemeClr val="bg1"/>
              </a:solidFill>
            </a:endParaRPr>
          </a:p>
          <a:p>
            <a:endParaRPr lang="en-US" sz="1800" dirty="0">
              <a:solidFill>
                <a:schemeClr val="bg1"/>
              </a:solidFill>
            </a:endParaRPr>
          </a:p>
          <a:p>
            <a:r>
              <a:rPr lang="en-US" sz="1800" dirty="0">
                <a:solidFill>
                  <a:schemeClr val="bg1"/>
                </a:solidFill>
              </a:rPr>
              <a:t> This is the cash flow.  No point paying off bank debt or buying gadgets for the </a:t>
            </a:r>
            <a:r>
              <a:rPr lang="en-US" sz="1800" dirty="0" smtClean="0">
                <a:solidFill>
                  <a:schemeClr val="bg1"/>
                </a:solidFill>
              </a:rPr>
              <a:t>home if </a:t>
            </a:r>
            <a:r>
              <a:rPr lang="en-US" sz="1800" dirty="0">
                <a:solidFill>
                  <a:schemeClr val="bg1"/>
                </a:solidFill>
              </a:rPr>
              <a:t>you don’t have the cash to buy groceries and the daily </a:t>
            </a:r>
            <a:r>
              <a:rPr lang="en-US" sz="1800" dirty="0" smtClean="0">
                <a:solidFill>
                  <a:schemeClr val="bg1"/>
                </a:solidFill>
              </a:rPr>
              <a:t>essentials.</a:t>
            </a:r>
          </a:p>
          <a:p>
            <a:endParaRPr lang="en-US" sz="1800" dirty="0">
              <a:solidFill>
                <a:schemeClr val="bg1"/>
              </a:solidFill>
            </a:endParaRPr>
          </a:p>
        </p:txBody>
      </p:sp>
      <p:sp>
        <p:nvSpPr>
          <p:cNvPr id="4" name="Title 3"/>
          <p:cNvSpPr>
            <a:spLocks noGrp="1"/>
          </p:cNvSpPr>
          <p:nvPr>
            <p:ph type="title"/>
          </p:nvPr>
        </p:nvSpPr>
        <p:spPr/>
        <p:txBody>
          <a:bodyPr/>
          <a:lstStyle/>
          <a:p>
            <a:pPr marL="173038" indent="-173038">
              <a:spcBef>
                <a:spcPct val="20000"/>
              </a:spcBef>
              <a:buClr>
                <a:schemeClr val="bg2"/>
              </a:buClr>
              <a:buSzPct val="70000"/>
            </a:pPr>
            <a:r>
              <a:rPr lang="en-US" sz="3200" dirty="0">
                <a:solidFill>
                  <a:srgbClr val="F2EEC0"/>
                </a:solidFill>
                <a:latin typeface="+mn-lt"/>
                <a:ea typeface="+mn-ea"/>
              </a:rPr>
              <a:t>Conclusion</a:t>
            </a:r>
          </a:p>
        </p:txBody>
      </p:sp>
      <p:sp>
        <p:nvSpPr>
          <p:cNvPr id="2" name="Down Arrow 1"/>
          <p:cNvSpPr/>
          <p:nvPr/>
        </p:nvSpPr>
        <p:spPr>
          <a:xfrm flipH="1">
            <a:off x="7010356" y="1806092"/>
            <a:ext cx="242313" cy="360040"/>
          </a:xfrm>
          <a:prstGeom prst="downArrow">
            <a:avLst/>
          </a:prstGeom>
          <a:solidFill>
            <a:srgbClr val="EFF3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extBox 4"/>
          <p:cNvSpPr txBox="1"/>
          <p:nvPr/>
        </p:nvSpPr>
        <p:spPr>
          <a:xfrm>
            <a:off x="6300192" y="4862388"/>
            <a:ext cx="2843808" cy="1512168"/>
          </a:xfrm>
          <a:prstGeom prst="rect">
            <a:avLst/>
          </a:prstGeom>
        </p:spPr>
        <p:txBody>
          <a:bodyPr vert="horz" wrap="squar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endParaRPr kumimoji="0" lang="en-AU" sz="2400" b="0" i="0" u="none" strike="noStrike" kern="1200" cap="none" spc="0" normalizeH="0" baseline="0" noProof="0" dirty="0" smtClean="0">
              <a:ln>
                <a:noFill/>
              </a:ln>
              <a:solidFill>
                <a:schemeClr val="tx1"/>
              </a:solidFill>
              <a:effectLst/>
              <a:uLnTx/>
              <a:uFillTx/>
              <a:latin typeface="Perpetua" pitchFamily="18" charset="0"/>
              <a:ea typeface="+mj-ea"/>
              <a:cs typeface="+mj-cs"/>
            </a:endParaRPr>
          </a:p>
        </p:txBody>
      </p:sp>
      <p:sp>
        <p:nvSpPr>
          <p:cNvPr id="6" name="TextBox 5"/>
          <p:cNvSpPr txBox="1"/>
          <p:nvPr/>
        </p:nvSpPr>
        <p:spPr>
          <a:xfrm>
            <a:off x="6300192" y="5445224"/>
            <a:ext cx="2448272" cy="936104"/>
          </a:xfrm>
          <a:prstGeom prst="rect">
            <a:avLst/>
          </a:prstGeom>
        </p:spPr>
        <p:txBody>
          <a:bodyPr vert="horz" wrap="squar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endParaRPr kumimoji="0" lang="en-AU" sz="2400" b="0" i="0" u="none" strike="noStrike" kern="1200" cap="none" spc="0" normalizeH="0" baseline="0" noProof="0" dirty="0" smtClean="0">
              <a:ln>
                <a:noFill/>
              </a:ln>
              <a:solidFill>
                <a:schemeClr val="tx1"/>
              </a:solidFill>
              <a:effectLst/>
              <a:uLnTx/>
              <a:uFillTx/>
              <a:latin typeface="Perpetua" pitchFamily="18" charset="0"/>
              <a:ea typeface="+mj-ea"/>
              <a:cs typeface="+mj-cs"/>
            </a:endParaRPr>
          </a:p>
        </p:txBody>
      </p:sp>
      <p:sp>
        <p:nvSpPr>
          <p:cNvPr id="9" name="Down Arrow 8"/>
          <p:cNvSpPr/>
          <p:nvPr/>
        </p:nvSpPr>
        <p:spPr>
          <a:xfrm flipH="1">
            <a:off x="7004467" y="3933056"/>
            <a:ext cx="242313" cy="360040"/>
          </a:xfrm>
          <a:prstGeom prst="downArrow">
            <a:avLst/>
          </a:prstGeom>
          <a:solidFill>
            <a:srgbClr val="EFF3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Down Arrow 9"/>
          <p:cNvSpPr/>
          <p:nvPr/>
        </p:nvSpPr>
        <p:spPr>
          <a:xfrm flipH="1">
            <a:off x="6992736" y="5546216"/>
            <a:ext cx="242313" cy="360040"/>
          </a:xfrm>
          <a:prstGeom prst="downArrow">
            <a:avLst/>
          </a:prstGeom>
          <a:solidFill>
            <a:srgbClr val="EFF3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Down Arrow 10"/>
          <p:cNvSpPr/>
          <p:nvPr/>
        </p:nvSpPr>
        <p:spPr>
          <a:xfrm rot="16200000">
            <a:off x="6072992" y="5926904"/>
            <a:ext cx="316141" cy="578334"/>
          </a:xfrm>
          <a:prstGeom prst="downArrow">
            <a:avLst/>
          </a:prstGeom>
          <a:solidFill>
            <a:srgbClr val="EFF3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extBox 11"/>
          <p:cNvSpPr txBox="1"/>
          <p:nvPr/>
        </p:nvSpPr>
        <p:spPr>
          <a:xfrm>
            <a:off x="6660232" y="6058000"/>
            <a:ext cx="1440160" cy="539352"/>
          </a:xfrm>
          <a:prstGeom prst="rect">
            <a:avLst/>
          </a:prstGeom>
        </p:spPr>
        <p:txBody>
          <a:bodyPr vert="horz" wrap="squar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endParaRPr kumimoji="0" lang="en-AU" sz="2400" b="0" i="0" u="none" strike="noStrike" kern="1200" cap="none" spc="0" normalizeH="0" baseline="0" noProof="0" dirty="0" smtClean="0">
              <a:ln>
                <a:noFill/>
              </a:ln>
              <a:solidFill>
                <a:schemeClr val="tx1"/>
              </a:solidFill>
              <a:effectLst/>
              <a:uLnTx/>
              <a:uFillTx/>
              <a:latin typeface="Perpetua" pitchFamily="18" charset="0"/>
              <a:ea typeface="+mj-ea"/>
              <a:cs typeface="+mj-cs"/>
            </a:endParaRPr>
          </a:p>
        </p:txBody>
      </p:sp>
      <p:sp>
        <p:nvSpPr>
          <p:cNvPr id="13" name="Rectangle 12"/>
          <p:cNvSpPr/>
          <p:nvPr/>
        </p:nvSpPr>
        <p:spPr>
          <a:xfrm>
            <a:off x="6661155" y="6012096"/>
            <a:ext cx="1208355" cy="369332"/>
          </a:xfrm>
          <a:prstGeom prst="rect">
            <a:avLst/>
          </a:prstGeom>
        </p:spPr>
        <p:txBody>
          <a:bodyPr wrap="square">
            <a:spAutoFit/>
          </a:bodyPr>
          <a:lstStyle/>
          <a:p>
            <a:r>
              <a:rPr lang="en-US" b="1" dirty="0">
                <a:solidFill>
                  <a:schemeClr val="bg1"/>
                </a:solidFill>
              </a:rPr>
              <a:t>A = L + P</a:t>
            </a:r>
          </a:p>
        </p:txBody>
      </p:sp>
      <p:sp>
        <p:nvSpPr>
          <p:cNvPr id="14" name="Footer Placeholder 13"/>
          <p:cNvSpPr>
            <a:spLocks noGrp="1"/>
          </p:cNvSpPr>
          <p:nvPr>
            <p:ph type="ftr" sz="quarter" idx="15"/>
          </p:nvPr>
        </p:nvSpPr>
        <p:spPr/>
        <p:txBody>
          <a:bodyPr/>
          <a:lstStyle/>
          <a:p>
            <a:r>
              <a:rPr lang="en-US" sz="1000" b="1" smtClean="0"/>
              <a:t>Slide 11 of 12</a:t>
            </a:r>
            <a:endParaRPr lang="en-US" sz="10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4267200"/>
            <a:ext cx="3962400" cy="338139"/>
          </a:xfrm>
        </p:spPr>
        <p:txBody>
          <a:bodyPr/>
          <a:lstStyle/>
          <a:p>
            <a:r>
              <a:rPr lang="en-US" sz="2000" dirty="0" smtClean="0">
                <a:solidFill>
                  <a:schemeClr val="accent2">
                    <a:lumMod val="20000"/>
                    <a:lumOff val="80000"/>
                  </a:schemeClr>
                </a:solidFill>
              </a:rPr>
              <a:t>The 3 Key Financial Statements</a:t>
            </a:r>
            <a:endParaRPr lang="en-US" sz="2000" dirty="0">
              <a:solidFill>
                <a:schemeClr val="accent2">
                  <a:lumMod val="20000"/>
                  <a:lumOff val="80000"/>
                </a:schemeClr>
              </a:solidFill>
            </a:endParaRPr>
          </a:p>
        </p:txBody>
      </p:sp>
      <p:sp>
        <p:nvSpPr>
          <p:cNvPr id="4" name="Text Placeholder 3"/>
          <p:cNvSpPr>
            <a:spLocks noGrp="1"/>
          </p:cNvSpPr>
          <p:nvPr>
            <p:ph type="body" sz="half" idx="2"/>
          </p:nvPr>
        </p:nvSpPr>
        <p:spPr>
          <a:xfrm>
            <a:off x="1115616" y="4581128"/>
            <a:ext cx="4464496" cy="1584176"/>
          </a:xfrm>
        </p:spPr>
        <p:txBody>
          <a:bodyPr>
            <a:normAutofit/>
          </a:bodyPr>
          <a:lstStyle/>
          <a:p>
            <a:r>
              <a:rPr lang="en-US" sz="1400" b="1" dirty="0" smtClean="0"/>
              <a:t>Now you know their place in your home:</a:t>
            </a:r>
          </a:p>
          <a:p>
            <a:endParaRPr lang="en-US" sz="1400" b="1" dirty="0" smtClean="0"/>
          </a:p>
          <a:p>
            <a:r>
              <a:rPr lang="en-US" sz="1600" b="1" dirty="0" smtClean="0"/>
              <a:t>Income Statement :      To measure PROFIT</a:t>
            </a:r>
          </a:p>
          <a:p>
            <a:r>
              <a:rPr lang="en-US" sz="1600" b="1" dirty="0"/>
              <a:t>Balance Sheet:               To measure WEALTH</a:t>
            </a:r>
          </a:p>
          <a:p>
            <a:r>
              <a:rPr lang="en-US" sz="1600" b="1" dirty="0" smtClean="0"/>
              <a:t>Cash Flow Statement:  To measure HEALTH</a:t>
            </a:r>
          </a:p>
        </p:txBody>
      </p:sp>
      <p:pic>
        <p:nvPicPr>
          <p:cNvPr id="6" name="Picture Placeholder 7" descr="puzzle_piece_stickfigures.png"/>
          <p:cNvPicPr>
            <a:picLocks noGrp="1" noChangeAspect="1"/>
          </p:cNvPicPr>
          <p:nvPr>
            <p:ph type="pic" idx="1"/>
          </p:nvPr>
        </p:nvPicPr>
        <p:blipFill>
          <a:blip r:embed="rId3"/>
          <a:srcRect t="4074" b="4074"/>
          <a:stretch>
            <a:fillRect/>
          </a:stretch>
        </p:blipFill>
        <p:spPr>
          <a:xfrm>
            <a:off x="611560" y="692696"/>
            <a:ext cx="7524328" cy="3340224"/>
          </a:xfrm>
        </p:spPr>
      </p:pic>
      <p:sp>
        <p:nvSpPr>
          <p:cNvPr id="5" name="TextBox 4"/>
          <p:cNvSpPr txBox="1"/>
          <p:nvPr/>
        </p:nvSpPr>
        <p:spPr>
          <a:xfrm>
            <a:off x="6556300" y="6614590"/>
            <a:ext cx="2445172" cy="290364"/>
          </a:xfrm>
          <a:prstGeom prst="rect">
            <a:avLst/>
          </a:prstGeom>
        </p:spPr>
        <p:txBody>
          <a:bodyPr vert="horz" wrap="square" lIns="91440" tIns="45720" rIns="91440" bIns="45720" rtlCol="0" anchor="ctr">
            <a:noAutofit/>
          </a:bodyPr>
          <a:lstStyle/>
          <a:p>
            <a:pPr marR="0" fontAlgn="auto">
              <a:lnSpc>
                <a:spcPts val="1400"/>
              </a:lnSpc>
              <a:spcBef>
                <a:spcPct val="20000"/>
              </a:spcBef>
              <a:spcAft>
                <a:spcPts val="0"/>
              </a:spcAft>
              <a:buClr>
                <a:schemeClr val="bg2"/>
              </a:buClr>
              <a:buSzPct val="70000"/>
              <a:tabLst/>
            </a:pPr>
            <a:endParaRPr lang="en-AU" sz="1600" b="1" dirty="0">
              <a:solidFill>
                <a:schemeClr val="bg1"/>
              </a:solidFill>
              <a:cs typeface="Segoe UI" pitchFamily="34" charset="0"/>
            </a:endParaRPr>
          </a:p>
        </p:txBody>
      </p:sp>
      <p:sp>
        <p:nvSpPr>
          <p:cNvPr id="7" name="Footer Placeholder 6"/>
          <p:cNvSpPr>
            <a:spLocks noGrp="1"/>
          </p:cNvSpPr>
          <p:nvPr>
            <p:ph type="ftr" sz="quarter" idx="11"/>
          </p:nvPr>
        </p:nvSpPr>
        <p:spPr/>
        <p:txBody>
          <a:bodyPr/>
          <a:lstStyle/>
          <a:p>
            <a:r>
              <a:rPr lang="en-US" sz="1000" b="1" smtClean="0"/>
              <a:t>Slide 12 of 12</a:t>
            </a:r>
            <a:endParaRPr lang="en-US" sz="1000" b="1" dirty="0"/>
          </a:p>
        </p:txBody>
      </p:sp>
      <p:sp>
        <p:nvSpPr>
          <p:cNvPr id="8" name="Slide Number Placeholder 7"/>
          <p:cNvSpPr>
            <a:spLocks noGrp="1"/>
          </p:cNvSpPr>
          <p:nvPr>
            <p:ph type="sldNum" sz="quarter" idx="10"/>
          </p:nvPr>
        </p:nvSpPr>
        <p:spPr/>
        <p:txBody>
          <a:bodyPr/>
          <a:lstStyle/>
          <a:p>
            <a:r>
              <a:rPr lang="en-US" dirty="0" smtClean="0"/>
              <a:t>By Adrian Payne 2011</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iece of Puzzle Template">
  <a:themeElements>
    <a:clrScheme name="puzzle_piece">
      <a:dk1>
        <a:sysClr val="windowText" lastClr="000000"/>
      </a:dk1>
      <a:lt1>
        <a:sysClr val="window" lastClr="FFFFFF"/>
      </a:lt1>
      <a:dk2>
        <a:srgbClr val="191C3B"/>
      </a:dk2>
      <a:lt2>
        <a:srgbClr val="CACDE8"/>
      </a:lt2>
      <a:accent1>
        <a:srgbClr val="3D426B"/>
      </a:accent1>
      <a:accent2>
        <a:srgbClr val="626AA6"/>
      </a:accent2>
      <a:accent3>
        <a:srgbClr val="A5AACB"/>
      </a:accent3>
      <a:accent4>
        <a:srgbClr val="A3C8CD"/>
      </a:accent4>
      <a:accent5>
        <a:srgbClr val="6DA7AF"/>
      </a:accent5>
      <a:accent6>
        <a:srgbClr val="396369"/>
      </a:accent6>
      <a:hlink>
        <a:srgbClr val="6DA7AF"/>
      </a:hlink>
      <a:folHlink>
        <a:srgbClr val="39636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marL="0" marR="0" indent="0" algn="l" defTabSz="914400" rtl="0" eaLnBrk="1" fontAlgn="auto" latinLnBrk="0" hangingPunct="1">
          <a:lnSpc>
            <a:spcPct val="100000"/>
          </a:lnSpc>
          <a:spcBef>
            <a:spcPct val="0"/>
          </a:spcBef>
          <a:spcAft>
            <a:spcPts val="0"/>
          </a:spcAft>
          <a:buClrTx/>
          <a:buSzTx/>
          <a:buFontTx/>
          <a:buNone/>
          <a:tabLst/>
          <a:defRPr kumimoji="0" sz="2400" b="0" i="0" u="none" strike="noStrike" kern="1200" cap="none" spc="0" normalizeH="0" baseline="0" noProof="0" dirty="0" smtClean="0">
            <a:ln>
              <a:noFill/>
            </a:ln>
            <a:solidFill>
              <a:schemeClr val="tx1"/>
            </a:solidFill>
            <a:effectLst/>
            <a:uLnTx/>
            <a:uFillTx/>
            <a:latin typeface="Perpetua" pitchFamily="18" charset="0"/>
            <a:ea typeface="+mj-ea"/>
            <a:cs typeface="+mj-cs"/>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139575D-AF1F-43BF-910C-F7C64E8E53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Piece of Puzzle Template</Template>
  <TotalTime>1706</TotalTime>
  <Words>1418</Words>
  <Application>Microsoft Office PowerPoint</Application>
  <PresentationFormat>On-screen Show (4:3)</PresentationFormat>
  <Paragraphs>220</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Perpetua</vt:lpstr>
      <vt:lpstr>Wingdings</vt:lpstr>
      <vt:lpstr>Segoe UI</vt:lpstr>
      <vt:lpstr>Calibri</vt:lpstr>
      <vt:lpstr>Piece of Puzzle Template</vt:lpstr>
      <vt:lpstr>Living with The 3 Key Financial Statements</vt:lpstr>
      <vt:lpstr>PowerPoint Presentation</vt:lpstr>
      <vt:lpstr>PowerPoint Presentation</vt:lpstr>
      <vt:lpstr>   Agenda </vt:lpstr>
      <vt:lpstr>PowerPoint Presentation</vt:lpstr>
      <vt:lpstr>Income Statement</vt:lpstr>
      <vt:lpstr>Fundamental Concept</vt:lpstr>
      <vt:lpstr>Balance Sheet  </vt:lpstr>
      <vt:lpstr>Domestic Accounting : Homework</vt:lpstr>
      <vt:lpstr>Cash Flow Statement</vt:lpstr>
      <vt:lpstr>Conclusion</vt:lpstr>
      <vt:lpstr>The 3 Key Financial Statements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Living with 3 Financial Statements</dc:title>
  <dc:creator>Adrian Payne</dc:creator>
  <cp:lastModifiedBy>Apayne</cp:lastModifiedBy>
  <cp:revision>113</cp:revision>
  <cp:lastPrinted>2011-05-24T22:39:22Z</cp:lastPrinted>
  <dcterms:created xsi:type="dcterms:W3CDTF">2011-05-22T08:09:16Z</dcterms:created>
  <dcterms:modified xsi:type="dcterms:W3CDTF">2011-06-20T07:14:02Z</dcterms:modified>
  <cp:category>Domestic Accounting Session</cp:category>
  <cp:contentStatus>Final</cp:contentStatus>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TC101857272</vt:lpwstr>
  </property>
  <property fmtid="{D5CDD505-2E9C-101B-9397-08002B2CF9AE}" pid="3" name="_MarkAsFinal">
    <vt:bool>true</vt:bool>
  </property>
</Properties>
</file>